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3" r:id="rId3"/>
    <p:sldId id="271" r:id="rId4"/>
    <p:sldId id="258" r:id="rId5"/>
    <p:sldId id="257" r:id="rId6"/>
    <p:sldId id="259" r:id="rId7"/>
    <p:sldId id="276" r:id="rId8"/>
    <p:sldId id="260" r:id="rId9"/>
    <p:sldId id="264" r:id="rId10"/>
    <p:sldId id="261" r:id="rId11"/>
    <p:sldId id="275" r:id="rId12"/>
    <p:sldId id="263" r:id="rId13"/>
    <p:sldId id="270" r:id="rId14"/>
    <p:sldId id="269"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BDC2F-73CB-4D8C-A561-9CE1328FBCB1}"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3399B75B-6028-4929-B7D8-E845250F3D20}">
      <dgm:prSet/>
      <dgm:spPr/>
      <dgm:t>
        <a:bodyPr/>
        <a:lstStyle/>
        <a:p>
          <a:r>
            <a:rPr lang="fr-FR"/>
            <a:t>For…To…Next</a:t>
          </a:r>
          <a:endParaRPr lang="en-US"/>
        </a:p>
      </dgm:t>
    </dgm:pt>
    <dgm:pt modelId="{0D0D6CDA-6650-4C59-A3A9-47D6A98C0B1E}" type="parTrans" cxnId="{08FDABF5-2D46-42AB-8AE8-7C595E9164F9}">
      <dgm:prSet/>
      <dgm:spPr/>
      <dgm:t>
        <a:bodyPr/>
        <a:lstStyle/>
        <a:p>
          <a:endParaRPr lang="en-US"/>
        </a:p>
      </dgm:t>
    </dgm:pt>
    <dgm:pt modelId="{953DFE49-6728-4931-B317-77504B601655}" type="sibTrans" cxnId="{08FDABF5-2D46-42AB-8AE8-7C595E9164F9}">
      <dgm:prSet/>
      <dgm:spPr/>
      <dgm:t>
        <a:bodyPr/>
        <a:lstStyle/>
        <a:p>
          <a:endParaRPr lang="en-US"/>
        </a:p>
      </dgm:t>
    </dgm:pt>
    <dgm:pt modelId="{E557988C-B7B1-433D-A9EA-0985491D1E0E}">
      <dgm:prSet/>
      <dgm:spPr/>
      <dgm:t>
        <a:bodyPr/>
        <a:lstStyle/>
        <a:p>
          <a:pPr>
            <a:buNone/>
          </a:pPr>
          <a:r>
            <a:rPr lang="en-US" dirty="0"/>
            <a:t>Dim </a:t>
          </a:r>
          <a:r>
            <a:rPr lang="en-US" dirty="0" err="1"/>
            <a:t>lRow</a:t>
          </a:r>
          <a:r>
            <a:rPr lang="en-US" dirty="0"/>
            <a:t> As Long</a:t>
          </a:r>
        </a:p>
      </dgm:t>
    </dgm:pt>
    <dgm:pt modelId="{11887BE8-BFF1-4B54-8E48-614A63145837}" type="parTrans" cxnId="{E25110E3-BC5E-445C-A859-CD38B1B78A97}">
      <dgm:prSet/>
      <dgm:spPr/>
      <dgm:t>
        <a:bodyPr/>
        <a:lstStyle/>
        <a:p>
          <a:endParaRPr lang="en-US"/>
        </a:p>
      </dgm:t>
    </dgm:pt>
    <dgm:pt modelId="{952BDBF6-25FC-4715-84A9-B618C250874C}" type="sibTrans" cxnId="{E25110E3-BC5E-445C-A859-CD38B1B78A97}">
      <dgm:prSet/>
      <dgm:spPr/>
      <dgm:t>
        <a:bodyPr/>
        <a:lstStyle/>
        <a:p>
          <a:endParaRPr lang="en-US"/>
        </a:p>
      </dgm:t>
    </dgm:pt>
    <dgm:pt modelId="{68060DFF-37F4-4267-8A68-A462921A26BE}">
      <dgm:prSet/>
      <dgm:spPr/>
      <dgm:t>
        <a:bodyPr/>
        <a:lstStyle/>
        <a:p>
          <a:pPr>
            <a:buNone/>
          </a:pPr>
          <a:r>
            <a:rPr lang="en-US" dirty="0"/>
            <a:t>For </a:t>
          </a:r>
          <a:r>
            <a:rPr lang="en-US" dirty="0" err="1"/>
            <a:t>lRow</a:t>
          </a:r>
          <a:r>
            <a:rPr lang="en-US" dirty="0"/>
            <a:t> = 1 To 3</a:t>
          </a:r>
        </a:p>
      </dgm:t>
    </dgm:pt>
    <dgm:pt modelId="{9476CB84-7B26-4226-A26B-1658022ACBBD}" type="parTrans" cxnId="{7E5A017D-BD6B-4711-A83C-CA52615066AB}">
      <dgm:prSet/>
      <dgm:spPr/>
      <dgm:t>
        <a:bodyPr/>
        <a:lstStyle/>
        <a:p>
          <a:endParaRPr lang="en-US"/>
        </a:p>
      </dgm:t>
    </dgm:pt>
    <dgm:pt modelId="{1AA459ED-0164-43B6-84C7-97E968CE4D0D}" type="sibTrans" cxnId="{7E5A017D-BD6B-4711-A83C-CA52615066AB}">
      <dgm:prSet/>
      <dgm:spPr/>
      <dgm:t>
        <a:bodyPr/>
        <a:lstStyle/>
        <a:p>
          <a:endParaRPr lang="en-US"/>
        </a:p>
      </dgm:t>
    </dgm:pt>
    <dgm:pt modelId="{9AA0A3FD-C467-47EB-8D5D-1FD1A8D748EC}">
      <dgm:prSet/>
      <dgm:spPr/>
      <dgm:t>
        <a:bodyPr/>
        <a:lstStyle/>
        <a:p>
          <a:pPr>
            <a:buNone/>
          </a:pPr>
          <a:r>
            <a:rPr lang="en-US" dirty="0" err="1"/>
            <a:t>MsgBox</a:t>
          </a:r>
          <a:r>
            <a:rPr lang="en-US" dirty="0"/>
            <a:t> "</a:t>
          </a:r>
          <a:r>
            <a:rPr lang="en-US" dirty="0" err="1"/>
            <a:t>lRow</a:t>
          </a:r>
          <a:r>
            <a:rPr lang="en-US" dirty="0"/>
            <a:t> a la </a:t>
          </a:r>
          <a:r>
            <a:rPr lang="en-US" dirty="0" err="1"/>
            <a:t>valeur</a:t>
          </a:r>
          <a:r>
            <a:rPr lang="en-US" dirty="0"/>
            <a:t> " &amp; </a:t>
          </a:r>
          <a:r>
            <a:rPr lang="en-US" dirty="0" err="1"/>
            <a:t>lRow</a:t>
          </a:r>
          <a:endParaRPr lang="en-US" dirty="0"/>
        </a:p>
      </dgm:t>
    </dgm:pt>
    <dgm:pt modelId="{C37BE279-E187-46A9-B70B-A6ED402DF124}" type="parTrans" cxnId="{B89797EA-7BF3-453C-9674-2E4412AFB2DC}">
      <dgm:prSet/>
      <dgm:spPr/>
      <dgm:t>
        <a:bodyPr/>
        <a:lstStyle/>
        <a:p>
          <a:endParaRPr lang="en-US"/>
        </a:p>
      </dgm:t>
    </dgm:pt>
    <dgm:pt modelId="{45079FBC-5BB3-4DDC-83B7-026B62E5B209}" type="sibTrans" cxnId="{B89797EA-7BF3-453C-9674-2E4412AFB2DC}">
      <dgm:prSet/>
      <dgm:spPr/>
      <dgm:t>
        <a:bodyPr/>
        <a:lstStyle/>
        <a:p>
          <a:endParaRPr lang="en-US"/>
        </a:p>
      </dgm:t>
    </dgm:pt>
    <dgm:pt modelId="{5D0F757E-031F-49B9-96E6-155B651C7DB7}">
      <dgm:prSet/>
      <dgm:spPr/>
      <dgm:t>
        <a:bodyPr/>
        <a:lstStyle/>
        <a:p>
          <a:pPr>
            <a:buNone/>
          </a:pPr>
          <a:r>
            <a:rPr lang="en-US" dirty="0"/>
            <a:t>Next</a:t>
          </a:r>
        </a:p>
      </dgm:t>
    </dgm:pt>
    <dgm:pt modelId="{F81F268B-6C94-4A74-8D4A-3AA25F7A5DEC}" type="parTrans" cxnId="{61167135-1B18-4AAE-B53D-4FFA35ED6560}">
      <dgm:prSet/>
      <dgm:spPr/>
      <dgm:t>
        <a:bodyPr/>
        <a:lstStyle/>
        <a:p>
          <a:endParaRPr lang="en-US"/>
        </a:p>
      </dgm:t>
    </dgm:pt>
    <dgm:pt modelId="{23368F30-33F3-4031-B870-D89DD7B5C267}" type="sibTrans" cxnId="{61167135-1B18-4AAE-B53D-4FFA35ED6560}">
      <dgm:prSet/>
      <dgm:spPr/>
      <dgm:t>
        <a:bodyPr/>
        <a:lstStyle/>
        <a:p>
          <a:endParaRPr lang="en-US"/>
        </a:p>
      </dgm:t>
    </dgm:pt>
    <dgm:pt modelId="{3D2741BD-2CDE-4F60-A4F1-2B4C30F5B1B6}">
      <dgm:prSet/>
      <dgm:spPr/>
      <dgm:t>
        <a:bodyPr/>
        <a:lstStyle/>
        <a:p>
          <a:r>
            <a:rPr lang="fr-FR" dirty="0"/>
            <a:t>For </a:t>
          </a:r>
          <a:r>
            <a:rPr lang="fr-FR" dirty="0" err="1"/>
            <a:t>Each</a:t>
          </a:r>
          <a:r>
            <a:rPr lang="fr-FR" dirty="0"/>
            <a:t> … In … Next</a:t>
          </a:r>
          <a:endParaRPr lang="en-US" dirty="0"/>
        </a:p>
      </dgm:t>
    </dgm:pt>
    <dgm:pt modelId="{65D1EA84-7A54-42F0-BFAB-88E693E1DA8F}" type="parTrans" cxnId="{F328FB8C-E8A9-457B-9A9C-F03DE2C82B2A}">
      <dgm:prSet/>
      <dgm:spPr/>
      <dgm:t>
        <a:bodyPr/>
        <a:lstStyle/>
        <a:p>
          <a:endParaRPr lang="en-US"/>
        </a:p>
      </dgm:t>
    </dgm:pt>
    <dgm:pt modelId="{EF6B1002-12EB-4D1C-8F13-58BF2F511F83}" type="sibTrans" cxnId="{F328FB8C-E8A9-457B-9A9C-F03DE2C82B2A}">
      <dgm:prSet/>
      <dgm:spPr/>
      <dgm:t>
        <a:bodyPr/>
        <a:lstStyle/>
        <a:p>
          <a:endParaRPr lang="en-US"/>
        </a:p>
      </dgm:t>
    </dgm:pt>
    <dgm:pt modelId="{69054B48-5BB2-427F-A32C-97EA5C79CD2D}">
      <dgm:prSet/>
      <dgm:spPr/>
      <dgm:t>
        <a:bodyPr/>
        <a:lstStyle/>
        <a:p>
          <a:pPr>
            <a:buNone/>
          </a:pPr>
          <a:r>
            <a:rPr lang="fr-FR" dirty="0"/>
            <a:t>Dim </a:t>
          </a:r>
          <a:r>
            <a:rPr lang="fr-FR" dirty="0" err="1"/>
            <a:t>wks</a:t>
          </a:r>
          <a:r>
            <a:rPr lang="fr-FR" dirty="0"/>
            <a:t> as </a:t>
          </a:r>
          <a:r>
            <a:rPr lang="fr-FR" dirty="0" err="1"/>
            <a:t>worksheet</a:t>
          </a:r>
          <a:endParaRPr lang="en-US" dirty="0"/>
        </a:p>
      </dgm:t>
    </dgm:pt>
    <dgm:pt modelId="{FCF5D887-4A35-4C11-9F68-B5345A80A14D}" type="parTrans" cxnId="{D7DD2877-D57B-4405-9621-65CA3F951E6C}">
      <dgm:prSet/>
      <dgm:spPr/>
      <dgm:t>
        <a:bodyPr/>
        <a:lstStyle/>
        <a:p>
          <a:endParaRPr lang="en-US"/>
        </a:p>
      </dgm:t>
    </dgm:pt>
    <dgm:pt modelId="{F157DF0A-DE74-4B70-BC1F-706E298FCF21}" type="sibTrans" cxnId="{D7DD2877-D57B-4405-9621-65CA3F951E6C}">
      <dgm:prSet/>
      <dgm:spPr/>
      <dgm:t>
        <a:bodyPr/>
        <a:lstStyle/>
        <a:p>
          <a:endParaRPr lang="en-US"/>
        </a:p>
      </dgm:t>
    </dgm:pt>
    <dgm:pt modelId="{882D7DE6-3499-4537-A754-DD39FF85692C}">
      <dgm:prSet/>
      <dgm:spPr/>
      <dgm:t>
        <a:bodyPr/>
        <a:lstStyle/>
        <a:p>
          <a:pPr>
            <a:buNone/>
          </a:pPr>
          <a:r>
            <a:rPr lang="fr-FR" dirty="0"/>
            <a:t>For </a:t>
          </a:r>
          <a:r>
            <a:rPr lang="fr-FR" dirty="0" err="1"/>
            <a:t>Each</a:t>
          </a:r>
          <a:r>
            <a:rPr lang="fr-FR" dirty="0"/>
            <a:t> </a:t>
          </a:r>
          <a:r>
            <a:rPr lang="fr-FR" dirty="0" err="1"/>
            <a:t>wks</a:t>
          </a:r>
          <a:r>
            <a:rPr lang="fr-FR" dirty="0"/>
            <a:t> In </a:t>
          </a:r>
          <a:r>
            <a:rPr lang="fr-FR" dirty="0" err="1"/>
            <a:t>Thisworkbook.worksheets</a:t>
          </a:r>
          <a:endParaRPr lang="en-US" dirty="0"/>
        </a:p>
      </dgm:t>
    </dgm:pt>
    <dgm:pt modelId="{601A56F9-18B7-4BD3-8D50-73E982DB8DF9}" type="parTrans" cxnId="{370C5EBE-55FD-4CF1-B79C-8690E0B69C58}">
      <dgm:prSet/>
      <dgm:spPr/>
      <dgm:t>
        <a:bodyPr/>
        <a:lstStyle/>
        <a:p>
          <a:endParaRPr lang="en-US"/>
        </a:p>
      </dgm:t>
    </dgm:pt>
    <dgm:pt modelId="{1DF712D0-855A-4C7E-A198-993B940C3F49}" type="sibTrans" cxnId="{370C5EBE-55FD-4CF1-B79C-8690E0B69C58}">
      <dgm:prSet/>
      <dgm:spPr/>
      <dgm:t>
        <a:bodyPr/>
        <a:lstStyle/>
        <a:p>
          <a:endParaRPr lang="en-US"/>
        </a:p>
      </dgm:t>
    </dgm:pt>
    <dgm:pt modelId="{E68CDFFC-4D83-4419-B0B2-0E3F41EA21DB}">
      <dgm:prSet/>
      <dgm:spPr/>
      <dgm:t>
        <a:bodyPr/>
        <a:lstStyle/>
        <a:p>
          <a:pPr>
            <a:buNone/>
          </a:pPr>
          <a:r>
            <a:rPr lang="fr-FR" dirty="0" err="1"/>
            <a:t>Wks.visible</a:t>
          </a:r>
          <a:r>
            <a:rPr lang="fr-FR" dirty="0"/>
            <a:t> = </a:t>
          </a:r>
          <a:r>
            <a:rPr lang="fr-FR" dirty="0" err="1"/>
            <a:t>true</a:t>
          </a:r>
          <a:endParaRPr lang="en-US" dirty="0"/>
        </a:p>
      </dgm:t>
    </dgm:pt>
    <dgm:pt modelId="{39519C63-AC91-42C0-8699-58B184E9FABA}" type="parTrans" cxnId="{074BB939-22B5-4687-8CDB-A78B01749985}">
      <dgm:prSet/>
      <dgm:spPr/>
      <dgm:t>
        <a:bodyPr/>
        <a:lstStyle/>
        <a:p>
          <a:endParaRPr lang="en-US"/>
        </a:p>
      </dgm:t>
    </dgm:pt>
    <dgm:pt modelId="{5FCF20E8-4A86-4047-8DCF-49E1014FEE36}" type="sibTrans" cxnId="{074BB939-22B5-4687-8CDB-A78B01749985}">
      <dgm:prSet/>
      <dgm:spPr/>
      <dgm:t>
        <a:bodyPr/>
        <a:lstStyle/>
        <a:p>
          <a:endParaRPr lang="en-US"/>
        </a:p>
      </dgm:t>
    </dgm:pt>
    <dgm:pt modelId="{E196D7D3-CAE1-453E-9531-FB5A90DEC60E}">
      <dgm:prSet/>
      <dgm:spPr/>
      <dgm:t>
        <a:bodyPr/>
        <a:lstStyle/>
        <a:p>
          <a:pPr>
            <a:buNone/>
          </a:pPr>
          <a:r>
            <a:rPr lang="fr-FR" dirty="0"/>
            <a:t>Next</a:t>
          </a:r>
          <a:endParaRPr lang="en-US" dirty="0"/>
        </a:p>
      </dgm:t>
    </dgm:pt>
    <dgm:pt modelId="{CB0A4998-4AD1-4560-AE38-3D95E7D47CAB}" type="parTrans" cxnId="{C50AB8B8-86A0-41C5-9F02-3DF8D2D23331}">
      <dgm:prSet/>
      <dgm:spPr/>
      <dgm:t>
        <a:bodyPr/>
        <a:lstStyle/>
        <a:p>
          <a:endParaRPr lang="en-US"/>
        </a:p>
      </dgm:t>
    </dgm:pt>
    <dgm:pt modelId="{68BC8581-CA6B-4658-8B9A-F00824B541DB}" type="sibTrans" cxnId="{C50AB8B8-86A0-41C5-9F02-3DF8D2D23331}">
      <dgm:prSet/>
      <dgm:spPr/>
      <dgm:t>
        <a:bodyPr/>
        <a:lstStyle/>
        <a:p>
          <a:endParaRPr lang="en-US"/>
        </a:p>
      </dgm:t>
    </dgm:pt>
    <dgm:pt modelId="{18FD0FF4-029E-4F4B-BDAD-EA352728E866}" type="pres">
      <dgm:prSet presAssocID="{1D6BDC2F-73CB-4D8C-A561-9CE1328FBCB1}" presName="Name0" presStyleCnt="0">
        <dgm:presLayoutVars>
          <dgm:dir/>
          <dgm:animLvl val="lvl"/>
          <dgm:resizeHandles val="exact"/>
        </dgm:presLayoutVars>
      </dgm:prSet>
      <dgm:spPr/>
    </dgm:pt>
    <dgm:pt modelId="{0B90F813-F4D3-4D49-8CA7-6EC252B388D5}" type="pres">
      <dgm:prSet presAssocID="{3399B75B-6028-4929-B7D8-E845250F3D20}" presName="composite" presStyleCnt="0"/>
      <dgm:spPr/>
    </dgm:pt>
    <dgm:pt modelId="{8695CC27-04E3-47D6-9CD8-474BCB4D12E3}" type="pres">
      <dgm:prSet presAssocID="{3399B75B-6028-4929-B7D8-E845250F3D20}" presName="parTx" presStyleLbl="alignNode1" presStyleIdx="0" presStyleCnt="2">
        <dgm:presLayoutVars>
          <dgm:chMax val="0"/>
          <dgm:chPref val="0"/>
          <dgm:bulletEnabled val="1"/>
        </dgm:presLayoutVars>
      </dgm:prSet>
      <dgm:spPr/>
    </dgm:pt>
    <dgm:pt modelId="{ABFE220C-7368-45F1-9A0A-014968582B3A}" type="pres">
      <dgm:prSet presAssocID="{3399B75B-6028-4929-B7D8-E845250F3D20}" presName="desTx" presStyleLbl="alignAccFollowNode1" presStyleIdx="0" presStyleCnt="2">
        <dgm:presLayoutVars>
          <dgm:bulletEnabled val="1"/>
        </dgm:presLayoutVars>
      </dgm:prSet>
      <dgm:spPr/>
    </dgm:pt>
    <dgm:pt modelId="{0B3E7D05-EA55-43BE-8664-AD3F4D855004}" type="pres">
      <dgm:prSet presAssocID="{953DFE49-6728-4931-B317-77504B601655}" presName="space" presStyleCnt="0"/>
      <dgm:spPr/>
    </dgm:pt>
    <dgm:pt modelId="{CD5D9422-96D8-4B9D-BD1A-BCC55DB037CD}" type="pres">
      <dgm:prSet presAssocID="{3D2741BD-2CDE-4F60-A4F1-2B4C30F5B1B6}" presName="composite" presStyleCnt="0"/>
      <dgm:spPr/>
    </dgm:pt>
    <dgm:pt modelId="{D0819EC1-0F73-490B-972B-455769FD4AB5}" type="pres">
      <dgm:prSet presAssocID="{3D2741BD-2CDE-4F60-A4F1-2B4C30F5B1B6}" presName="parTx" presStyleLbl="alignNode1" presStyleIdx="1" presStyleCnt="2">
        <dgm:presLayoutVars>
          <dgm:chMax val="0"/>
          <dgm:chPref val="0"/>
          <dgm:bulletEnabled val="1"/>
        </dgm:presLayoutVars>
      </dgm:prSet>
      <dgm:spPr/>
    </dgm:pt>
    <dgm:pt modelId="{8B34EC80-B806-41F7-A85A-F8C436D105B1}" type="pres">
      <dgm:prSet presAssocID="{3D2741BD-2CDE-4F60-A4F1-2B4C30F5B1B6}" presName="desTx" presStyleLbl="alignAccFollowNode1" presStyleIdx="1" presStyleCnt="2">
        <dgm:presLayoutVars>
          <dgm:bulletEnabled val="1"/>
        </dgm:presLayoutVars>
      </dgm:prSet>
      <dgm:spPr/>
    </dgm:pt>
  </dgm:ptLst>
  <dgm:cxnLst>
    <dgm:cxn modelId="{4230690E-91D5-472E-97D6-24581B9327CC}" type="presOf" srcId="{E557988C-B7B1-433D-A9EA-0985491D1E0E}" destId="{ABFE220C-7368-45F1-9A0A-014968582B3A}" srcOrd="0" destOrd="0" presId="urn:microsoft.com/office/officeart/2005/8/layout/hList1"/>
    <dgm:cxn modelId="{99567817-8784-4ECA-A661-7BA2CAB0BF33}" type="presOf" srcId="{5D0F757E-031F-49B9-96E6-155B651C7DB7}" destId="{ABFE220C-7368-45F1-9A0A-014968582B3A}" srcOrd="0" destOrd="3" presId="urn:microsoft.com/office/officeart/2005/8/layout/hList1"/>
    <dgm:cxn modelId="{61167135-1B18-4AAE-B53D-4FFA35ED6560}" srcId="{3399B75B-6028-4929-B7D8-E845250F3D20}" destId="{5D0F757E-031F-49B9-96E6-155B651C7DB7}" srcOrd="3" destOrd="0" parTransId="{F81F268B-6C94-4A74-8D4A-3AA25F7A5DEC}" sibTransId="{23368F30-33F3-4031-B870-D89DD7B5C267}"/>
    <dgm:cxn modelId="{074BB939-22B5-4687-8CDB-A78B01749985}" srcId="{3D2741BD-2CDE-4F60-A4F1-2B4C30F5B1B6}" destId="{E68CDFFC-4D83-4419-B0B2-0E3F41EA21DB}" srcOrd="2" destOrd="0" parTransId="{39519C63-AC91-42C0-8699-58B184E9FABA}" sibTransId="{5FCF20E8-4A86-4047-8DCF-49E1014FEE36}"/>
    <dgm:cxn modelId="{596BDF63-D070-421A-A89F-D0A7867DF838}" type="presOf" srcId="{1D6BDC2F-73CB-4D8C-A561-9CE1328FBCB1}" destId="{18FD0FF4-029E-4F4B-BDAD-EA352728E866}" srcOrd="0" destOrd="0" presId="urn:microsoft.com/office/officeart/2005/8/layout/hList1"/>
    <dgm:cxn modelId="{AF03D846-0665-488C-B69B-9D8D5F106C71}" type="presOf" srcId="{E196D7D3-CAE1-453E-9531-FB5A90DEC60E}" destId="{8B34EC80-B806-41F7-A85A-F8C436D105B1}" srcOrd="0" destOrd="3" presId="urn:microsoft.com/office/officeart/2005/8/layout/hList1"/>
    <dgm:cxn modelId="{4AB9AE4C-5682-4239-9624-872F177A038A}" type="presOf" srcId="{9AA0A3FD-C467-47EB-8D5D-1FD1A8D748EC}" destId="{ABFE220C-7368-45F1-9A0A-014968582B3A}" srcOrd="0" destOrd="2" presId="urn:microsoft.com/office/officeart/2005/8/layout/hList1"/>
    <dgm:cxn modelId="{45CC3754-DA58-4306-A7E1-C09F92DC2F76}" type="presOf" srcId="{3D2741BD-2CDE-4F60-A4F1-2B4C30F5B1B6}" destId="{D0819EC1-0F73-490B-972B-455769FD4AB5}" srcOrd="0" destOrd="0" presId="urn:microsoft.com/office/officeart/2005/8/layout/hList1"/>
    <dgm:cxn modelId="{D7DD2877-D57B-4405-9621-65CA3F951E6C}" srcId="{3D2741BD-2CDE-4F60-A4F1-2B4C30F5B1B6}" destId="{69054B48-5BB2-427F-A32C-97EA5C79CD2D}" srcOrd="0" destOrd="0" parTransId="{FCF5D887-4A35-4C11-9F68-B5345A80A14D}" sibTransId="{F157DF0A-DE74-4B70-BC1F-706E298FCF21}"/>
    <dgm:cxn modelId="{2BAC567B-A517-440B-806D-AD35444EE87E}" type="presOf" srcId="{69054B48-5BB2-427F-A32C-97EA5C79CD2D}" destId="{8B34EC80-B806-41F7-A85A-F8C436D105B1}" srcOrd="0" destOrd="0" presId="urn:microsoft.com/office/officeart/2005/8/layout/hList1"/>
    <dgm:cxn modelId="{7E5A017D-BD6B-4711-A83C-CA52615066AB}" srcId="{3399B75B-6028-4929-B7D8-E845250F3D20}" destId="{68060DFF-37F4-4267-8A68-A462921A26BE}" srcOrd="1" destOrd="0" parTransId="{9476CB84-7B26-4226-A26B-1658022ACBBD}" sibTransId="{1AA459ED-0164-43B6-84C7-97E968CE4D0D}"/>
    <dgm:cxn modelId="{DF74B284-FDC0-4B8B-89E7-9277DBC3A241}" type="presOf" srcId="{68060DFF-37F4-4267-8A68-A462921A26BE}" destId="{ABFE220C-7368-45F1-9A0A-014968582B3A}" srcOrd="0" destOrd="1" presId="urn:microsoft.com/office/officeart/2005/8/layout/hList1"/>
    <dgm:cxn modelId="{F328FB8C-E8A9-457B-9A9C-F03DE2C82B2A}" srcId="{1D6BDC2F-73CB-4D8C-A561-9CE1328FBCB1}" destId="{3D2741BD-2CDE-4F60-A4F1-2B4C30F5B1B6}" srcOrd="1" destOrd="0" parTransId="{65D1EA84-7A54-42F0-BFAB-88E693E1DA8F}" sibTransId="{EF6B1002-12EB-4D1C-8F13-58BF2F511F83}"/>
    <dgm:cxn modelId="{8DB4729A-9916-4F23-A836-6FFE3CD137BF}" type="presOf" srcId="{3399B75B-6028-4929-B7D8-E845250F3D20}" destId="{8695CC27-04E3-47D6-9CD8-474BCB4D12E3}" srcOrd="0" destOrd="0" presId="urn:microsoft.com/office/officeart/2005/8/layout/hList1"/>
    <dgm:cxn modelId="{FB07559A-CEB2-4CF2-B521-127E0E5DA846}" type="presOf" srcId="{E68CDFFC-4D83-4419-B0B2-0E3F41EA21DB}" destId="{8B34EC80-B806-41F7-A85A-F8C436D105B1}" srcOrd="0" destOrd="2" presId="urn:microsoft.com/office/officeart/2005/8/layout/hList1"/>
    <dgm:cxn modelId="{D9AF9FB5-FC47-4E1F-8440-D2850084C20B}" type="presOf" srcId="{882D7DE6-3499-4537-A754-DD39FF85692C}" destId="{8B34EC80-B806-41F7-A85A-F8C436D105B1}" srcOrd="0" destOrd="1" presId="urn:microsoft.com/office/officeart/2005/8/layout/hList1"/>
    <dgm:cxn modelId="{C50AB8B8-86A0-41C5-9F02-3DF8D2D23331}" srcId="{3D2741BD-2CDE-4F60-A4F1-2B4C30F5B1B6}" destId="{E196D7D3-CAE1-453E-9531-FB5A90DEC60E}" srcOrd="3" destOrd="0" parTransId="{CB0A4998-4AD1-4560-AE38-3D95E7D47CAB}" sibTransId="{68BC8581-CA6B-4658-8B9A-F00824B541DB}"/>
    <dgm:cxn modelId="{370C5EBE-55FD-4CF1-B79C-8690E0B69C58}" srcId="{3D2741BD-2CDE-4F60-A4F1-2B4C30F5B1B6}" destId="{882D7DE6-3499-4537-A754-DD39FF85692C}" srcOrd="1" destOrd="0" parTransId="{601A56F9-18B7-4BD3-8D50-73E982DB8DF9}" sibTransId="{1DF712D0-855A-4C7E-A198-993B940C3F49}"/>
    <dgm:cxn modelId="{E25110E3-BC5E-445C-A859-CD38B1B78A97}" srcId="{3399B75B-6028-4929-B7D8-E845250F3D20}" destId="{E557988C-B7B1-433D-A9EA-0985491D1E0E}" srcOrd="0" destOrd="0" parTransId="{11887BE8-BFF1-4B54-8E48-614A63145837}" sibTransId="{952BDBF6-25FC-4715-84A9-B618C250874C}"/>
    <dgm:cxn modelId="{B89797EA-7BF3-453C-9674-2E4412AFB2DC}" srcId="{3399B75B-6028-4929-B7D8-E845250F3D20}" destId="{9AA0A3FD-C467-47EB-8D5D-1FD1A8D748EC}" srcOrd="2" destOrd="0" parTransId="{C37BE279-E187-46A9-B70B-A6ED402DF124}" sibTransId="{45079FBC-5BB3-4DDC-83B7-026B62E5B209}"/>
    <dgm:cxn modelId="{08FDABF5-2D46-42AB-8AE8-7C595E9164F9}" srcId="{1D6BDC2F-73CB-4D8C-A561-9CE1328FBCB1}" destId="{3399B75B-6028-4929-B7D8-E845250F3D20}" srcOrd="0" destOrd="0" parTransId="{0D0D6CDA-6650-4C59-A3A9-47D6A98C0B1E}" sibTransId="{953DFE49-6728-4931-B317-77504B601655}"/>
    <dgm:cxn modelId="{6303BF2A-57F7-45EF-B580-7519770CD08E}" type="presParOf" srcId="{18FD0FF4-029E-4F4B-BDAD-EA352728E866}" destId="{0B90F813-F4D3-4D49-8CA7-6EC252B388D5}" srcOrd="0" destOrd="0" presId="urn:microsoft.com/office/officeart/2005/8/layout/hList1"/>
    <dgm:cxn modelId="{FB6729F4-4BC2-4C6E-AD9E-2FD63A06D67C}" type="presParOf" srcId="{0B90F813-F4D3-4D49-8CA7-6EC252B388D5}" destId="{8695CC27-04E3-47D6-9CD8-474BCB4D12E3}" srcOrd="0" destOrd="0" presId="urn:microsoft.com/office/officeart/2005/8/layout/hList1"/>
    <dgm:cxn modelId="{10690886-FFB4-4E85-A088-7026050C6105}" type="presParOf" srcId="{0B90F813-F4D3-4D49-8CA7-6EC252B388D5}" destId="{ABFE220C-7368-45F1-9A0A-014968582B3A}" srcOrd="1" destOrd="0" presId="urn:microsoft.com/office/officeart/2005/8/layout/hList1"/>
    <dgm:cxn modelId="{F3C7CB4F-086F-4C46-AE41-66202A17B45F}" type="presParOf" srcId="{18FD0FF4-029E-4F4B-BDAD-EA352728E866}" destId="{0B3E7D05-EA55-43BE-8664-AD3F4D855004}" srcOrd="1" destOrd="0" presId="urn:microsoft.com/office/officeart/2005/8/layout/hList1"/>
    <dgm:cxn modelId="{0D140B33-CC09-42AB-980E-7E9A014BDE54}" type="presParOf" srcId="{18FD0FF4-029E-4F4B-BDAD-EA352728E866}" destId="{CD5D9422-96D8-4B9D-BD1A-BCC55DB037CD}" srcOrd="2" destOrd="0" presId="urn:microsoft.com/office/officeart/2005/8/layout/hList1"/>
    <dgm:cxn modelId="{5032837D-900D-4F42-B53F-BD6269636349}" type="presParOf" srcId="{CD5D9422-96D8-4B9D-BD1A-BCC55DB037CD}" destId="{D0819EC1-0F73-490B-972B-455769FD4AB5}" srcOrd="0" destOrd="0" presId="urn:microsoft.com/office/officeart/2005/8/layout/hList1"/>
    <dgm:cxn modelId="{A050ACBD-9CB6-45F3-AD0E-3FCBBC8CB2D7}" type="presParOf" srcId="{CD5D9422-96D8-4B9D-BD1A-BCC55DB037CD}" destId="{8B34EC80-B806-41F7-A85A-F8C436D105B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CC27-04E3-47D6-9CD8-474BCB4D12E3}">
      <dsp:nvSpPr>
        <dsp:cNvPr id="0" name=""/>
        <dsp:cNvSpPr/>
      </dsp:nvSpPr>
      <dsp:spPr>
        <a:xfrm>
          <a:off x="32" y="758552"/>
          <a:ext cx="3077768" cy="547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a:t>For…To…Next</a:t>
          </a:r>
          <a:endParaRPr lang="en-US" sz="1900" kern="1200"/>
        </a:p>
      </dsp:txBody>
      <dsp:txXfrm>
        <a:off x="32" y="758552"/>
        <a:ext cx="3077768" cy="547200"/>
      </dsp:txXfrm>
    </dsp:sp>
    <dsp:sp modelId="{ABFE220C-7368-45F1-9A0A-014968582B3A}">
      <dsp:nvSpPr>
        <dsp:cNvPr id="0" name=""/>
        <dsp:cNvSpPr/>
      </dsp:nvSpPr>
      <dsp:spPr>
        <a:xfrm>
          <a:off x="32" y="1305752"/>
          <a:ext cx="3077768" cy="172111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None/>
          </a:pPr>
          <a:r>
            <a:rPr lang="en-US" sz="1900" kern="1200" dirty="0"/>
            <a:t>Dim </a:t>
          </a:r>
          <a:r>
            <a:rPr lang="en-US" sz="1900" kern="1200" dirty="0" err="1"/>
            <a:t>lRow</a:t>
          </a:r>
          <a:r>
            <a:rPr lang="en-US" sz="1900" kern="1200" dirty="0"/>
            <a:t> As Long</a:t>
          </a:r>
        </a:p>
        <a:p>
          <a:pPr marL="171450" lvl="1" indent="-171450" algn="l" defTabSz="844550">
            <a:lnSpc>
              <a:spcPct val="90000"/>
            </a:lnSpc>
            <a:spcBef>
              <a:spcPct val="0"/>
            </a:spcBef>
            <a:spcAft>
              <a:spcPct val="15000"/>
            </a:spcAft>
            <a:buNone/>
          </a:pPr>
          <a:r>
            <a:rPr lang="en-US" sz="1900" kern="1200" dirty="0"/>
            <a:t>For </a:t>
          </a:r>
          <a:r>
            <a:rPr lang="en-US" sz="1900" kern="1200" dirty="0" err="1"/>
            <a:t>lRow</a:t>
          </a:r>
          <a:r>
            <a:rPr lang="en-US" sz="1900" kern="1200" dirty="0"/>
            <a:t> = 1 To 3</a:t>
          </a:r>
        </a:p>
        <a:p>
          <a:pPr marL="171450" lvl="1" indent="-171450" algn="l" defTabSz="844550">
            <a:lnSpc>
              <a:spcPct val="90000"/>
            </a:lnSpc>
            <a:spcBef>
              <a:spcPct val="0"/>
            </a:spcBef>
            <a:spcAft>
              <a:spcPct val="15000"/>
            </a:spcAft>
            <a:buNone/>
          </a:pPr>
          <a:r>
            <a:rPr lang="en-US" sz="1900" kern="1200" dirty="0" err="1"/>
            <a:t>MsgBox</a:t>
          </a:r>
          <a:r>
            <a:rPr lang="en-US" sz="1900" kern="1200" dirty="0"/>
            <a:t> "</a:t>
          </a:r>
          <a:r>
            <a:rPr lang="en-US" sz="1900" kern="1200" dirty="0" err="1"/>
            <a:t>lRow</a:t>
          </a:r>
          <a:r>
            <a:rPr lang="en-US" sz="1900" kern="1200" dirty="0"/>
            <a:t> a la </a:t>
          </a:r>
          <a:r>
            <a:rPr lang="en-US" sz="1900" kern="1200" dirty="0" err="1"/>
            <a:t>valeur</a:t>
          </a:r>
          <a:r>
            <a:rPr lang="en-US" sz="1900" kern="1200" dirty="0"/>
            <a:t> " &amp; </a:t>
          </a:r>
          <a:r>
            <a:rPr lang="en-US" sz="1900" kern="1200" dirty="0" err="1"/>
            <a:t>lRow</a:t>
          </a:r>
          <a:endParaRPr lang="en-US" sz="1900" kern="1200" dirty="0"/>
        </a:p>
        <a:p>
          <a:pPr marL="171450" lvl="1" indent="-171450" algn="l" defTabSz="844550">
            <a:lnSpc>
              <a:spcPct val="90000"/>
            </a:lnSpc>
            <a:spcBef>
              <a:spcPct val="0"/>
            </a:spcBef>
            <a:spcAft>
              <a:spcPct val="15000"/>
            </a:spcAft>
            <a:buNone/>
          </a:pPr>
          <a:r>
            <a:rPr lang="en-US" sz="1900" kern="1200" dirty="0"/>
            <a:t>Next</a:t>
          </a:r>
        </a:p>
      </dsp:txBody>
      <dsp:txXfrm>
        <a:off x="32" y="1305752"/>
        <a:ext cx="3077768" cy="1721114"/>
      </dsp:txXfrm>
    </dsp:sp>
    <dsp:sp modelId="{D0819EC1-0F73-490B-972B-455769FD4AB5}">
      <dsp:nvSpPr>
        <dsp:cNvPr id="0" name=""/>
        <dsp:cNvSpPr/>
      </dsp:nvSpPr>
      <dsp:spPr>
        <a:xfrm>
          <a:off x="3508688" y="758552"/>
          <a:ext cx="3077768" cy="547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dirty="0"/>
            <a:t>For </a:t>
          </a:r>
          <a:r>
            <a:rPr lang="fr-FR" sz="1900" kern="1200" dirty="0" err="1"/>
            <a:t>Each</a:t>
          </a:r>
          <a:r>
            <a:rPr lang="fr-FR" sz="1900" kern="1200" dirty="0"/>
            <a:t> … In … Next</a:t>
          </a:r>
          <a:endParaRPr lang="en-US" sz="1900" kern="1200" dirty="0"/>
        </a:p>
      </dsp:txBody>
      <dsp:txXfrm>
        <a:off x="3508688" y="758552"/>
        <a:ext cx="3077768" cy="547200"/>
      </dsp:txXfrm>
    </dsp:sp>
    <dsp:sp modelId="{8B34EC80-B806-41F7-A85A-F8C436D105B1}">
      <dsp:nvSpPr>
        <dsp:cNvPr id="0" name=""/>
        <dsp:cNvSpPr/>
      </dsp:nvSpPr>
      <dsp:spPr>
        <a:xfrm>
          <a:off x="3508688" y="1305752"/>
          <a:ext cx="3077768" cy="172111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None/>
          </a:pPr>
          <a:r>
            <a:rPr lang="fr-FR" sz="1900" kern="1200" dirty="0"/>
            <a:t>Dim </a:t>
          </a:r>
          <a:r>
            <a:rPr lang="fr-FR" sz="1900" kern="1200" dirty="0" err="1"/>
            <a:t>wks</a:t>
          </a:r>
          <a:r>
            <a:rPr lang="fr-FR" sz="1900" kern="1200" dirty="0"/>
            <a:t> as </a:t>
          </a:r>
          <a:r>
            <a:rPr lang="fr-FR" sz="1900" kern="1200" dirty="0" err="1"/>
            <a:t>worksheet</a:t>
          </a:r>
          <a:endParaRPr lang="en-US" sz="1900" kern="1200" dirty="0"/>
        </a:p>
        <a:p>
          <a:pPr marL="171450" lvl="1" indent="-171450" algn="l" defTabSz="844550">
            <a:lnSpc>
              <a:spcPct val="90000"/>
            </a:lnSpc>
            <a:spcBef>
              <a:spcPct val="0"/>
            </a:spcBef>
            <a:spcAft>
              <a:spcPct val="15000"/>
            </a:spcAft>
            <a:buNone/>
          </a:pPr>
          <a:r>
            <a:rPr lang="fr-FR" sz="1900" kern="1200" dirty="0"/>
            <a:t>For </a:t>
          </a:r>
          <a:r>
            <a:rPr lang="fr-FR" sz="1900" kern="1200" dirty="0" err="1"/>
            <a:t>Each</a:t>
          </a:r>
          <a:r>
            <a:rPr lang="fr-FR" sz="1900" kern="1200" dirty="0"/>
            <a:t> </a:t>
          </a:r>
          <a:r>
            <a:rPr lang="fr-FR" sz="1900" kern="1200" dirty="0" err="1"/>
            <a:t>wks</a:t>
          </a:r>
          <a:r>
            <a:rPr lang="fr-FR" sz="1900" kern="1200" dirty="0"/>
            <a:t> In </a:t>
          </a:r>
          <a:r>
            <a:rPr lang="fr-FR" sz="1900" kern="1200" dirty="0" err="1"/>
            <a:t>Thisworkbook.worksheets</a:t>
          </a:r>
          <a:endParaRPr lang="en-US" sz="1900" kern="1200" dirty="0"/>
        </a:p>
        <a:p>
          <a:pPr marL="171450" lvl="1" indent="-171450" algn="l" defTabSz="844550">
            <a:lnSpc>
              <a:spcPct val="90000"/>
            </a:lnSpc>
            <a:spcBef>
              <a:spcPct val="0"/>
            </a:spcBef>
            <a:spcAft>
              <a:spcPct val="15000"/>
            </a:spcAft>
            <a:buNone/>
          </a:pPr>
          <a:r>
            <a:rPr lang="fr-FR" sz="1900" kern="1200" dirty="0" err="1"/>
            <a:t>Wks.visible</a:t>
          </a:r>
          <a:r>
            <a:rPr lang="fr-FR" sz="1900" kern="1200" dirty="0"/>
            <a:t> = </a:t>
          </a:r>
          <a:r>
            <a:rPr lang="fr-FR" sz="1900" kern="1200" dirty="0" err="1"/>
            <a:t>true</a:t>
          </a:r>
          <a:endParaRPr lang="en-US" sz="1900" kern="1200" dirty="0"/>
        </a:p>
        <a:p>
          <a:pPr marL="171450" lvl="1" indent="-171450" algn="l" defTabSz="844550">
            <a:lnSpc>
              <a:spcPct val="90000"/>
            </a:lnSpc>
            <a:spcBef>
              <a:spcPct val="0"/>
            </a:spcBef>
            <a:spcAft>
              <a:spcPct val="15000"/>
            </a:spcAft>
            <a:buNone/>
          </a:pPr>
          <a:r>
            <a:rPr lang="fr-FR" sz="1900" kern="1200" dirty="0"/>
            <a:t>Next</a:t>
          </a:r>
          <a:endParaRPr lang="en-US" sz="1900" kern="1200" dirty="0"/>
        </a:p>
      </dsp:txBody>
      <dsp:txXfrm>
        <a:off x="3508688" y="1305752"/>
        <a:ext cx="3077768" cy="17211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80F02E-1A34-4779-B381-300BC3105CA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34CBCB-1A04-464F-B04F-151AD6349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16122D5-55E2-413F-8CF0-85C0A0AA544E}"/>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5" name="Espace réservé du pied de page 4">
            <a:extLst>
              <a:ext uri="{FF2B5EF4-FFF2-40B4-BE49-F238E27FC236}">
                <a16:creationId xmlns:a16="http://schemas.microsoft.com/office/drawing/2014/main" id="{389B26AC-1C9E-47B4-9442-D9CEA1DA8E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A5721E-FD0E-4D93-8110-510539B33126}"/>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18829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0162F-256B-4755-8933-4531240272F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9D3A889-4890-4078-9C58-BE2B233BE11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328088-5CCB-4871-8B3D-44F596CE4ECB}"/>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5" name="Espace réservé du pied de page 4">
            <a:extLst>
              <a:ext uri="{FF2B5EF4-FFF2-40B4-BE49-F238E27FC236}">
                <a16:creationId xmlns:a16="http://schemas.microsoft.com/office/drawing/2014/main" id="{AAD1BABD-19BA-426F-B61B-A1BEA90D15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948D10-5E16-4FEA-8C4A-99CB447DC8B5}"/>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11508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31F718-3DC3-428A-9F2B-FCC5D61E4A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7852EAE-2A90-440F-AE96-2293AD1A9C5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8FC68C-6019-4573-AA20-9EF89684B6D6}"/>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5" name="Espace réservé du pied de page 4">
            <a:extLst>
              <a:ext uri="{FF2B5EF4-FFF2-40B4-BE49-F238E27FC236}">
                <a16:creationId xmlns:a16="http://schemas.microsoft.com/office/drawing/2014/main" id="{631039C1-3308-449C-A5E2-95C2380199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6DABBE-02C8-470C-AC4C-E6261F1CAEC3}"/>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409469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38FFA-E61B-4AA2-954B-765AA4DDC77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C954C2-0286-4580-B60D-02E100F43FA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8796F4-4B98-41C5-94EE-F1BCE882AD48}"/>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5" name="Espace réservé du pied de page 4">
            <a:extLst>
              <a:ext uri="{FF2B5EF4-FFF2-40B4-BE49-F238E27FC236}">
                <a16:creationId xmlns:a16="http://schemas.microsoft.com/office/drawing/2014/main" id="{069156EE-92FB-45EE-955A-9D664087B7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547430-A920-48ED-B129-A462D3D680E6}"/>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41960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3F0F7-E13B-475C-8EDE-6FAA345ACD9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952A7F9-7941-47E0-BB77-CEEB534AA9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BA7AEB-662B-4034-9F7B-4C8D901C30CC}"/>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5" name="Espace réservé du pied de page 4">
            <a:extLst>
              <a:ext uri="{FF2B5EF4-FFF2-40B4-BE49-F238E27FC236}">
                <a16:creationId xmlns:a16="http://schemas.microsoft.com/office/drawing/2014/main" id="{4740632A-04AD-4CBE-BA73-0A5358C55BF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648794-5296-4F4E-AE49-047209B76DB3}"/>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135956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C4EE1-B998-49DE-A43A-42AF52685D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288468-4420-4B44-911A-C8A6A9ECB69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907711-AB14-4B36-A5D8-3CF692B84E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AC0798A-D625-4623-B9A3-DB4B5A0040E1}"/>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6" name="Espace réservé du pied de page 5">
            <a:extLst>
              <a:ext uri="{FF2B5EF4-FFF2-40B4-BE49-F238E27FC236}">
                <a16:creationId xmlns:a16="http://schemas.microsoft.com/office/drawing/2014/main" id="{FBDB4A5A-78BE-439E-B473-0BB2966D58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5FD830-BFE3-464A-B8A4-D5F03DA4D8AE}"/>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669582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77693-2B86-4308-BE9B-7664B2E13E4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7EEB12B-91A3-4888-913F-078B4D2281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7E4F925-48E6-4EA7-9EB4-4CBB3B2F0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BB9B62-DBDF-472E-A5B3-023F2F0CC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4A8FFFF-758A-471A-9C94-EF0764AE57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B579184-773F-4967-A2F3-DAFE521E57F4}"/>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8" name="Espace réservé du pied de page 7">
            <a:extLst>
              <a:ext uri="{FF2B5EF4-FFF2-40B4-BE49-F238E27FC236}">
                <a16:creationId xmlns:a16="http://schemas.microsoft.com/office/drawing/2014/main" id="{83BBBD2E-D9F3-40B8-978A-E06EDD537B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4585417-21AF-4CEB-BA4E-4F7537317D13}"/>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38179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A0205-5917-43BF-B5A4-F47FFCFB5E2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BCD8C3-1C18-4858-8946-B361427E21AF}"/>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4" name="Espace réservé du pied de page 3">
            <a:extLst>
              <a:ext uri="{FF2B5EF4-FFF2-40B4-BE49-F238E27FC236}">
                <a16:creationId xmlns:a16="http://schemas.microsoft.com/office/drawing/2014/main" id="{A9026653-45BD-4C06-8517-250A8D91416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1A221FF-0F85-41C7-AD56-AB85A57B9217}"/>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61030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C3FB4B0-915D-4461-B562-2F871A9C7AB8}"/>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3" name="Espace réservé du pied de page 2">
            <a:extLst>
              <a:ext uri="{FF2B5EF4-FFF2-40B4-BE49-F238E27FC236}">
                <a16:creationId xmlns:a16="http://schemas.microsoft.com/office/drawing/2014/main" id="{32EC78D8-263E-455E-AA6F-390119EDC89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A812F75-C560-4316-8B05-3CF75883936A}"/>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66303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34B79E-BE5A-4288-A702-5F19064B14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4C57BF5-6480-46E9-835F-680532C0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664A3D7-D5D2-4ED8-A26A-3D8B14C2C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9297F7-8D05-4127-9F28-5F07E01DE31F}"/>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6" name="Espace réservé du pied de page 5">
            <a:extLst>
              <a:ext uri="{FF2B5EF4-FFF2-40B4-BE49-F238E27FC236}">
                <a16:creationId xmlns:a16="http://schemas.microsoft.com/office/drawing/2014/main" id="{0B112DF7-EA93-472A-81DB-9E222D0051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F91732-4990-4886-AE68-226D6882DD3A}"/>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308686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BD421-7ECF-46B1-9BA3-BE13DD75AC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F531E6C-D7C2-4766-B721-0D149E33E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93F6574-E33C-4347-A0FE-AD52326EF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243F46-ECE6-439E-BB04-D3DEDBE7C502}"/>
              </a:ext>
            </a:extLst>
          </p:cNvPr>
          <p:cNvSpPr>
            <a:spLocks noGrp="1"/>
          </p:cNvSpPr>
          <p:nvPr>
            <p:ph type="dt" sz="half" idx="10"/>
          </p:nvPr>
        </p:nvSpPr>
        <p:spPr/>
        <p:txBody>
          <a:bodyPr/>
          <a:lstStyle/>
          <a:p>
            <a:fld id="{968DD3FB-755C-4007-A086-C0D9A9A508C7}" type="datetimeFigureOut">
              <a:rPr lang="fr-FR" smtClean="0"/>
              <a:t>07/01/2021</a:t>
            </a:fld>
            <a:endParaRPr lang="fr-FR"/>
          </a:p>
        </p:txBody>
      </p:sp>
      <p:sp>
        <p:nvSpPr>
          <p:cNvPr id="6" name="Espace réservé du pied de page 5">
            <a:extLst>
              <a:ext uri="{FF2B5EF4-FFF2-40B4-BE49-F238E27FC236}">
                <a16:creationId xmlns:a16="http://schemas.microsoft.com/office/drawing/2014/main" id="{312BF37B-DFDD-4D88-8213-784F592F54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2145D0-E6BA-4D39-AA58-48986A208D42}"/>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103026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AFA7E7-84C4-49AD-AF53-38E40281C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D03FF25-F9CF-41A7-9B4C-2DD7B7B90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FF381F-8335-428F-B191-066C5F267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DD3FB-755C-4007-A086-C0D9A9A508C7}" type="datetimeFigureOut">
              <a:rPr lang="fr-FR" smtClean="0"/>
              <a:t>07/01/2021</a:t>
            </a:fld>
            <a:endParaRPr lang="fr-FR"/>
          </a:p>
        </p:txBody>
      </p:sp>
      <p:sp>
        <p:nvSpPr>
          <p:cNvPr id="5" name="Espace réservé du pied de page 4">
            <a:extLst>
              <a:ext uri="{FF2B5EF4-FFF2-40B4-BE49-F238E27FC236}">
                <a16:creationId xmlns:a16="http://schemas.microsoft.com/office/drawing/2014/main" id="{3949D37A-62DF-4FE8-9559-0E5F0D3A21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47E90F-72D9-4CDF-8545-512B8E8E12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2585E-751B-4F4A-A99A-06EDC32DB56D}" type="slidenum">
              <a:rPr lang="fr-FR" smtClean="0"/>
              <a:t>‹N°›</a:t>
            </a:fld>
            <a:endParaRPr lang="fr-FR"/>
          </a:p>
        </p:txBody>
      </p:sp>
    </p:spTree>
    <p:extLst>
      <p:ext uri="{BB962C8B-B14F-4D97-AF65-F5344CB8AC3E}">
        <p14:creationId xmlns:p14="http://schemas.microsoft.com/office/powerpoint/2010/main" val="216190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cs.microsoft.com/en-us/office/vba/api/excel.listobject"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thespreadsheetguru.com/blog/2014/6/20/the-vba-guide-to-listobject-excel-tabl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06832859-12AC-49A7-85D1-96ED8F980569}"/>
              </a:ext>
            </a:extLst>
          </p:cNvPr>
          <p:cNvPicPr>
            <a:picLocks noChangeAspect="1"/>
          </p:cNvPicPr>
          <p:nvPr/>
        </p:nvPicPr>
        <p:blipFill rotWithShape="1">
          <a:blip r:embed="rId2"/>
          <a:srcRect/>
          <a:stretch/>
        </p:blipFill>
        <p:spPr>
          <a:xfrm>
            <a:off x="-3047" y="10"/>
            <a:ext cx="12191999" cy="6857990"/>
          </a:xfrm>
          <a:prstGeom prst="rect">
            <a:avLst/>
          </a:prstGeom>
        </p:spPr>
      </p:pic>
      <p:sp>
        <p:nvSpPr>
          <p:cNvPr id="30"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re 9">
            <a:extLst>
              <a:ext uri="{FF2B5EF4-FFF2-40B4-BE49-F238E27FC236}">
                <a16:creationId xmlns:a16="http://schemas.microsoft.com/office/drawing/2014/main" id="{74168F0E-12E1-4365-BBEF-748F2DDFF20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a:solidFill>
                  <a:srgbClr val="FFFFFF"/>
                </a:solidFill>
              </a:rPr>
              <a:t>Séminaire VBA pour débutants</a:t>
            </a:r>
          </a:p>
        </p:txBody>
      </p:sp>
      <p:sp>
        <p:nvSpPr>
          <p:cNvPr id="11" name="Sous-titre 10">
            <a:extLst>
              <a:ext uri="{FF2B5EF4-FFF2-40B4-BE49-F238E27FC236}">
                <a16:creationId xmlns:a16="http://schemas.microsoft.com/office/drawing/2014/main" id="{CA1F266B-E671-4AC1-941D-B93CD755DB2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fr-FR">
                <a:solidFill>
                  <a:srgbClr val="FFFFFF"/>
                </a:solidFill>
              </a:rPr>
              <a:t>Gaëtan Mourmant</a:t>
            </a:r>
          </a:p>
          <a:p>
            <a:r>
              <a:rPr lang="fr-FR">
                <a:solidFill>
                  <a:srgbClr val="FFFFFF"/>
                </a:solidFill>
              </a:rPr>
              <a:t>2021</a:t>
            </a:r>
          </a:p>
        </p:txBody>
      </p:sp>
    </p:spTree>
    <p:extLst>
      <p:ext uri="{BB962C8B-B14F-4D97-AF65-F5344CB8AC3E}">
        <p14:creationId xmlns:p14="http://schemas.microsoft.com/office/powerpoint/2010/main" val="341002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94821-497D-41EB-86A5-0D6186AE5AB9}"/>
              </a:ext>
            </a:extLst>
          </p:cNvPr>
          <p:cNvSpPr>
            <a:spLocks noGrp="1"/>
          </p:cNvSpPr>
          <p:nvPr>
            <p:ph type="title"/>
          </p:nvPr>
        </p:nvSpPr>
        <p:spPr>
          <a:xfrm>
            <a:off x="4965430" y="629268"/>
            <a:ext cx="6586491" cy="1286160"/>
          </a:xfrm>
        </p:spPr>
        <p:txBody>
          <a:bodyPr anchor="b">
            <a:normAutofit/>
          </a:bodyPr>
          <a:lstStyle/>
          <a:p>
            <a:r>
              <a:rPr lang="fr-FR">
                <a:effectLst/>
              </a:rPr>
              <a:t>Boucles : For…</a:t>
            </a:r>
            <a:endParaRPr lang="fr-FR"/>
          </a:p>
        </p:txBody>
      </p:sp>
      <p:pic>
        <p:nvPicPr>
          <p:cNvPr id="7" name="Image 6">
            <a:extLst>
              <a:ext uri="{FF2B5EF4-FFF2-40B4-BE49-F238E27FC236}">
                <a16:creationId xmlns:a16="http://schemas.microsoft.com/office/drawing/2014/main" id="{A5E7DDA2-BB2C-42E4-932B-275620869B73}"/>
              </a:ext>
            </a:extLst>
          </p:cNvPr>
          <p:cNvPicPr>
            <a:picLocks noChangeAspect="1"/>
          </p:cNvPicPr>
          <p:nvPr/>
        </p:nvPicPr>
        <p:blipFill rotWithShape="1">
          <a:blip r:embed="rId2">
            <a:extLst>
              <a:ext uri="{28A0092B-C50C-407E-A947-70E740481C1C}">
                <a14:useLocalDpi xmlns:a14="http://schemas.microsoft.com/office/drawing/2010/main" val="0"/>
              </a:ext>
            </a:extLst>
          </a:blip>
          <a:srcRect l="16730" r="15676"/>
          <a:stretch/>
        </p:blipFill>
        <p:spPr>
          <a:xfrm>
            <a:off x="20" y="10"/>
            <a:ext cx="4635571" cy="68579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3BDAB"/>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6198301D-C9D2-435F-9B67-07BA74BAD37F}"/>
              </a:ext>
            </a:extLst>
          </p:cNvPr>
          <p:cNvGraphicFramePr>
            <a:graphicFrameLocks noGrp="1"/>
          </p:cNvGraphicFramePr>
          <p:nvPr>
            <p:ph idx="1"/>
            <p:extLst>
              <p:ext uri="{D42A27DB-BD31-4B8C-83A1-F6EECF244321}">
                <p14:modId xmlns:p14="http://schemas.microsoft.com/office/powerpoint/2010/main" val="189345064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8973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D69EE-721B-40CC-8777-10A974B04543}"/>
              </a:ext>
            </a:extLst>
          </p:cNvPr>
          <p:cNvSpPr>
            <a:spLocks noGrp="1"/>
          </p:cNvSpPr>
          <p:nvPr>
            <p:ph type="title"/>
          </p:nvPr>
        </p:nvSpPr>
        <p:spPr>
          <a:xfrm>
            <a:off x="4965430" y="629268"/>
            <a:ext cx="6586491" cy="1286160"/>
          </a:xfrm>
        </p:spPr>
        <p:txBody>
          <a:bodyPr anchor="b">
            <a:normAutofit/>
          </a:bodyPr>
          <a:lstStyle/>
          <a:p>
            <a:r>
              <a:rPr lang="fr-FR"/>
              <a:t>Conditions</a:t>
            </a:r>
          </a:p>
        </p:txBody>
      </p:sp>
      <p:sp>
        <p:nvSpPr>
          <p:cNvPr id="3" name="Espace réservé du contenu 2">
            <a:extLst>
              <a:ext uri="{FF2B5EF4-FFF2-40B4-BE49-F238E27FC236}">
                <a16:creationId xmlns:a16="http://schemas.microsoft.com/office/drawing/2014/main" id="{D4412A0E-C99D-4491-B3A9-0BA5DC973090}"/>
              </a:ext>
            </a:extLst>
          </p:cNvPr>
          <p:cNvSpPr>
            <a:spLocks noGrp="1"/>
          </p:cNvSpPr>
          <p:nvPr>
            <p:ph idx="1"/>
          </p:nvPr>
        </p:nvSpPr>
        <p:spPr>
          <a:xfrm>
            <a:off x="4965431" y="2438400"/>
            <a:ext cx="6586489" cy="3785419"/>
          </a:xfrm>
        </p:spPr>
        <p:txBody>
          <a:bodyPr>
            <a:normAutofit/>
          </a:bodyPr>
          <a:lstStyle/>
          <a:p>
            <a:pPr marL="0" indent="0">
              <a:buNone/>
            </a:pPr>
            <a:r>
              <a:rPr lang="en-US" sz="2000" dirty="0"/>
              <a:t>If (condition1 And condition2) Or condition3 Then</a:t>
            </a:r>
          </a:p>
          <a:p>
            <a:pPr marL="0" indent="0">
              <a:buNone/>
            </a:pPr>
            <a:r>
              <a:rPr lang="en-US" sz="2000" dirty="0"/>
              <a:t>…</a:t>
            </a:r>
          </a:p>
          <a:p>
            <a:pPr marL="0" indent="0">
              <a:buNone/>
            </a:pPr>
            <a:r>
              <a:rPr lang="en-US" sz="2000" dirty="0"/>
              <a:t>Else</a:t>
            </a:r>
          </a:p>
          <a:p>
            <a:pPr marL="0" indent="0">
              <a:buNone/>
            </a:pPr>
            <a:r>
              <a:rPr lang="en-US" sz="2000" dirty="0"/>
              <a:t>…</a:t>
            </a:r>
          </a:p>
          <a:p>
            <a:pPr marL="0" indent="0">
              <a:buNone/>
            </a:pPr>
            <a:r>
              <a:rPr lang="en-US" sz="2000" dirty="0"/>
              <a:t>End If</a:t>
            </a:r>
          </a:p>
          <a:p>
            <a:pPr marL="0" indent="0">
              <a:buNone/>
            </a:pPr>
            <a:endParaRPr lang="fr-FR" sz="2000" dirty="0"/>
          </a:p>
        </p:txBody>
      </p:sp>
      <p:pic>
        <p:nvPicPr>
          <p:cNvPr id="7" name="Image 6">
            <a:extLst>
              <a:ext uri="{FF2B5EF4-FFF2-40B4-BE49-F238E27FC236}">
                <a16:creationId xmlns:a16="http://schemas.microsoft.com/office/drawing/2014/main" id="{9655733C-C106-4B8E-9451-EA0D82D31C36}"/>
              </a:ext>
            </a:extLst>
          </p:cNvPr>
          <p:cNvPicPr>
            <a:picLocks noChangeAspect="1"/>
          </p:cNvPicPr>
          <p:nvPr/>
        </p:nvPicPr>
        <p:blipFill rotWithShape="1">
          <a:blip r:embed="rId2">
            <a:extLst>
              <a:ext uri="{28A0092B-C50C-407E-A947-70E740481C1C}">
                <a14:useLocalDpi xmlns:a14="http://schemas.microsoft.com/office/drawing/2010/main" val="0"/>
              </a:ext>
            </a:extLst>
          </a:blip>
          <a:srcRect t="12528" r="-1" b="19049"/>
          <a:stretch/>
        </p:blipFill>
        <p:spPr>
          <a:xfrm>
            <a:off x="20" y="10"/>
            <a:ext cx="4635571" cy="6857990"/>
          </a:xfrm>
          <a:prstGeom prst="rect">
            <a:avLst/>
          </a:prstGeom>
          <a:effectLst/>
        </p:spPr>
      </p:pic>
      <p:cxnSp>
        <p:nvCxnSpPr>
          <p:cNvPr id="53" name="Straight Connector 5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9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79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F19429-F048-4E47-866E-F8A89379A5F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err="1">
                <a:solidFill>
                  <a:srgbClr val="FFFFFF"/>
                </a:solidFill>
                <a:effectLst/>
              </a:rPr>
              <a:t>Userform</a:t>
            </a:r>
            <a:r>
              <a:rPr lang="en-US" sz="3600" dirty="0">
                <a:solidFill>
                  <a:srgbClr val="FFFFFF"/>
                </a:solidFill>
                <a:effectLst/>
              </a:rPr>
              <a:t> :</a:t>
            </a:r>
            <a:br>
              <a:rPr lang="en-US" sz="3600" dirty="0">
                <a:solidFill>
                  <a:srgbClr val="FFFFFF"/>
                </a:solidFill>
                <a:effectLst/>
              </a:rPr>
            </a:br>
            <a:r>
              <a:rPr lang="en-US" sz="3600" dirty="0" err="1">
                <a:solidFill>
                  <a:srgbClr val="FFFFFF"/>
                </a:solidFill>
                <a:effectLst/>
              </a:rPr>
              <a:t>msgbox</a:t>
            </a:r>
            <a:r>
              <a:rPr lang="en-US" sz="3600" dirty="0">
                <a:solidFill>
                  <a:srgbClr val="FFFFFF"/>
                </a:solidFill>
                <a:effectLst/>
              </a:rPr>
              <a:t>,</a:t>
            </a:r>
            <a:br>
              <a:rPr lang="en-US" sz="3600" dirty="0">
                <a:solidFill>
                  <a:srgbClr val="FFFFFF"/>
                </a:solidFill>
                <a:effectLst/>
              </a:rPr>
            </a:br>
            <a:r>
              <a:rPr lang="en-US" sz="3600" dirty="0" err="1">
                <a:solidFill>
                  <a:srgbClr val="FFFFFF"/>
                </a:solidFill>
                <a:effectLst/>
              </a:rPr>
              <a:t>inputbox</a:t>
            </a:r>
            <a:r>
              <a:rPr lang="en-US" sz="3600" dirty="0">
                <a:solidFill>
                  <a:srgbClr val="FFFFFF"/>
                </a:solidFill>
                <a:effectLst/>
              </a:rPr>
              <a:t>,  textbox, boutons </a:t>
            </a:r>
            <a:r>
              <a:rPr lang="en-US" sz="3600" dirty="0" err="1">
                <a:solidFill>
                  <a:srgbClr val="FFFFFF"/>
                </a:solidFill>
                <a:effectLst/>
              </a:rPr>
              <a:t>d’options</a:t>
            </a:r>
            <a:r>
              <a:rPr lang="en-US" sz="3600" dirty="0">
                <a:solidFill>
                  <a:srgbClr val="FFFFFF"/>
                </a:solidFill>
              </a:rPr>
              <a:t>, </a:t>
            </a:r>
            <a:r>
              <a:rPr lang="en-US" sz="3600" dirty="0">
                <a:solidFill>
                  <a:srgbClr val="FFFFFF"/>
                </a:solidFill>
                <a:effectLst/>
              </a:rPr>
              <a:t>boutons de </a:t>
            </a:r>
            <a:r>
              <a:rPr lang="en-US" sz="3600" dirty="0" err="1">
                <a:solidFill>
                  <a:srgbClr val="FFFFFF"/>
                </a:solidFill>
                <a:effectLst/>
              </a:rPr>
              <a:t>commande</a:t>
            </a:r>
            <a:r>
              <a:rPr lang="en-US" sz="3600" dirty="0">
                <a:solidFill>
                  <a:srgbClr val="FFFFFF"/>
                </a:solidFill>
                <a:effectLst/>
              </a:rPr>
              <a:t> et bien plus</a:t>
            </a:r>
            <a:endParaRPr lang="en-US" sz="3600" dirty="0">
              <a:solidFill>
                <a:srgbClr val="FFFFFF"/>
              </a:solidFill>
            </a:endParaRPr>
          </a:p>
        </p:txBody>
      </p:sp>
      <p:sp>
        <p:nvSpPr>
          <p:cNvPr id="3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route, noir, équipement électronique&#10;&#10;Description générée automatiquement">
            <a:extLst>
              <a:ext uri="{FF2B5EF4-FFF2-40B4-BE49-F238E27FC236}">
                <a16:creationId xmlns:a16="http://schemas.microsoft.com/office/drawing/2014/main" id="{82708547-0EFC-4EEB-B899-642460246B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23"/>
          <a:stretch/>
        </p:blipFill>
        <p:spPr>
          <a:xfrm>
            <a:off x="976251" y="942538"/>
            <a:ext cx="7163222" cy="4808332"/>
          </a:xfrm>
          <a:prstGeom prst="rect">
            <a:avLst/>
          </a:prstGeom>
          <a:effectLst/>
        </p:spPr>
      </p:pic>
    </p:spTree>
    <p:extLst>
      <p:ext uri="{BB962C8B-B14F-4D97-AF65-F5344CB8AC3E}">
        <p14:creationId xmlns:p14="http://schemas.microsoft.com/office/powerpoint/2010/main" val="92309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F9615E-8467-4ACE-BCA2-24983E2315A3}"/>
              </a:ext>
            </a:extLst>
          </p:cNvPr>
          <p:cNvSpPr>
            <a:spLocks noGrp="1"/>
          </p:cNvSpPr>
          <p:nvPr>
            <p:ph type="title"/>
          </p:nvPr>
        </p:nvSpPr>
        <p:spPr>
          <a:xfrm>
            <a:off x="4965430" y="629268"/>
            <a:ext cx="6586491" cy="1286160"/>
          </a:xfrm>
        </p:spPr>
        <p:txBody>
          <a:bodyPr anchor="b">
            <a:normAutofit/>
          </a:bodyPr>
          <a:lstStyle/>
          <a:p>
            <a:r>
              <a:rPr lang="fr-FR" dirty="0"/>
              <a:t>Aller plus loin</a:t>
            </a:r>
          </a:p>
        </p:txBody>
      </p:sp>
      <p:sp>
        <p:nvSpPr>
          <p:cNvPr id="3" name="Espace réservé du contenu 2">
            <a:extLst>
              <a:ext uri="{FF2B5EF4-FFF2-40B4-BE49-F238E27FC236}">
                <a16:creationId xmlns:a16="http://schemas.microsoft.com/office/drawing/2014/main" id="{47A70E04-4BD4-4815-AC49-2A453C79A484}"/>
              </a:ext>
            </a:extLst>
          </p:cNvPr>
          <p:cNvSpPr>
            <a:spLocks noGrp="1"/>
          </p:cNvSpPr>
          <p:nvPr>
            <p:ph idx="1"/>
          </p:nvPr>
        </p:nvSpPr>
        <p:spPr>
          <a:xfrm>
            <a:off x="4965431" y="2438400"/>
            <a:ext cx="6586489" cy="3785419"/>
          </a:xfrm>
        </p:spPr>
        <p:txBody>
          <a:bodyPr>
            <a:normAutofit/>
          </a:bodyPr>
          <a:lstStyle/>
          <a:p>
            <a:r>
              <a:rPr lang="fr-FR" sz="2000" dirty="0"/>
              <a:t>Fonctions</a:t>
            </a:r>
          </a:p>
          <a:p>
            <a:r>
              <a:rPr lang="fr-FR" sz="2000" dirty="0"/>
              <a:t>Gestion des erreurs</a:t>
            </a:r>
          </a:p>
          <a:p>
            <a:r>
              <a:rPr lang="fr-FR" sz="2000" dirty="0"/>
              <a:t>Formulaires avancés (</a:t>
            </a:r>
            <a:r>
              <a:rPr lang="fr-FR" sz="2000" dirty="0" err="1"/>
              <a:t>Listbox</a:t>
            </a:r>
            <a:r>
              <a:rPr lang="fr-FR" sz="2000" dirty="0"/>
              <a:t>, création automatisée, liaison avec des tables, etc.)</a:t>
            </a:r>
          </a:p>
          <a:p>
            <a:r>
              <a:rPr lang="fr-FR" sz="2000" dirty="0"/>
              <a:t>Variables tableaux</a:t>
            </a:r>
          </a:p>
          <a:p>
            <a:r>
              <a:rPr lang="fr-FR" sz="2000" dirty="0" err="1"/>
              <a:t>Application.Worksheetfunction</a:t>
            </a:r>
            <a:r>
              <a:rPr lang="fr-FR" sz="2000" dirty="0"/>
              <a:t>.</a:t>
            </a:r>
          </a:p>
          <a:p>
            <a:r>
              <a:rPr lang="fr-FR" sz="2000" dirty="0" err="1"/>
              <a:t>Add</a:t>
            </a:r>
            <a:r>
              <a:rPr lang="fr-FR" sz="2000" dirty="0"/>
              <a:t>-ins : </a:t>
            </a:r>
          </a:p>
          <a:p>
            <a:pPr lvl="1"/>
            <a:r>
              <a:rPr lang="fr-FR" sz="2000" dirty="0"/>
              <a:t>MZ-Tools</a:t>
            </a:r>
          </a:p>
          <a:p>
            <a:pPr lvl="1"/>
            <a:endParaRPr lang="fr-FR" sz="2000" dirty="0"/>
          </a:p>
        </p:txBody>
      </p:sp>
      <p:pic>
        <p:nvPicPr>
          <p:cNvPr id="5" name="Image 4" descr="Une image contenant objet d’extérieur, étoile&#10;&#10;Description générée automatiquement">
            <a:extLst>
              <a:ext uri="{FF2B5EF4-FFF2-40B4-BE49-F238E27FC236}">
                <a16:creationId xmlns:a16="http://schemas.microsoft.com/office/drawing/2014/main" id="{E0F1BA46-40E0-4360-A235-6A81D391EFA7}"/>
              </a:ext>
            </a:extLst>
          </p:cNvPr>
          <p:cNvPicPr>
            <a:picLocks noChangeAspect="1"/>
          </p:cNvPicPr>
          <p:nvPr/>
        </p:nvPicPr>
        <p:blipFill rotWithShape="1">
          <a:blip r:embed="rId2">
            <a:extLst>
              <a:ext uri="{28A0092B-C50C-407E-A947-70E740481C1C}">
                <a14:useLocalDpi xmlns:a14="http://schemas.microsoft.com/office/drawing/2010/main" val="0"/>
              </a:ext>
            </a:extLst>
          </a:blip>
          <a:srcRect l="42282" r="12598" b="-1"/>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A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2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53C45-01BE-4812-912C-4A229D43E270}"/>
              </a:ext>
            </a:extLst>
          </p:cNvPr>
          <p:cNvSpPr>
            <a:spLocks noGrp="1"/>
          </p:cNvSpPr>
          <p:nvPr>
            <p:ph type="title"/>
          </p:nvPr>
        </p:nvSpPr>
        <p:spPr>
          <a:xfrm>
            <a:off x="4965430" y="629268"/>
            <a:ext cx="6586491" cy="1286160"/>
          </a:xfrm>
        </p:spPr>
        <p:txBody>
          <a:bodyPr anchor="b">
            <a:normAutofit/>
          </a:bodyPr>
          <a:lstStyle/>
          <a:p>
            <a:r>
              <a:rPr lang="fr-FR" sz="4100"/>
              <a:t>Additional quotes for the evening !</a:t>
            </a:r>
          </a:p>
        </p:txBody>
      </p:sp>
      <p:sp>
        <p:nvSpPr>
          <p:cNvPr id="3" name="Espace réservé du contenu 2">
            <a:extLst>
              <a:ext uri="{FF2B5EF4-FFF2-40B4-BE49-F238E27FC236}">
                <a16:creationId xmlns:a16="http://schemas.microsoft.com/office/drawing/2014/main" id="{E3282BCD-FAA6-463D-8AC7-5F0660D8ACB9}"/>
              </a:ext>
            </a:extLst>
          </p:cNvPr>
          <p:cNvSpPr>
            <a:spLocks noGrp="1"/>
          </p:cNvSpPr>
          <p:nvPr>
            <p:ph idx="1"/>
          </p:nvPr>
        </p:nvSpPr>
        <p:spPr>
          <a:xfrm>
            <a:off x="4965431" y="2438400"/>
            <a:ext cx="6586489" cy="3785419"/>
          </a:xfrm>
        </p:spPr>
        <p:txBody>
          <a:bodyPr>
            <a:normAutofit/>
          </a:bodyPr>
          <a:lstStyle/>
          <a:p>
            <a:r>
              <a:rPr lang="en-US" sz="1100"/>
              <a:t>"Programming today is a race between software engineers striving to build bigger and better idiot-proof programs, and the universe trying to build bigger and better idiots. So far, the universe is winning.“ - Rick Cook</a:t>
            </a:r>
          </a:p>
          <a:p>
            <a:r>
              <a:rPr lang="en-US" sz="1100"/>
              <a:t>"Walking on water and developing software from a specification are easy if both are frozen.“ - Edward V Berard</a:t>
            </a:r>
          </a:p>
          <a:p>
            <a:r>
              <a:rPr lang="en-US" sz="1100"/>
              <a:t>"In theory, theory and practice are the same. In practice, they’re not.“ - Yoggi Berra</a:t>
            </a:r>
          </a:p>
          <a:p>
            <a:r>
              <a:rPr lang="en-US" sz="1100"/>
              <a:t>"Perfection [in design] is achieved, not when there is nothing more to add, but when there is nothing left to take away.“ - Antoine de Saint-Exupéry</a:t>
            </a:r>
          </a:p>
          <a:p>
            <a:r>
              <a:rPr lang="en-US" sz="1100"/>
              <a:t>"Debugging is twice as hard as writing the code in the first place. Therefore, if you write the code as cleverly as possible, you are, by definition, not smart enough to debug it.“ - Brian W. Kernighan.</a:t>
            </a:r>
          </a:p>
          <a:p>
            <a:r>
              <a:rPr lang="en-US" sz="1100"/>
              <a:t>"Always code as if the guy who ends up maintaining your code will be a violent psychopath who knows where you live.“ - Martin Golding</a:t>
            </a:r>
          </a:p>
          <a:p>
            <a:r>
              <a:rPr lang="en-US" sz="1100"/>
              <a:t>“There are two ways of constructing a software design. One way is to make it so simple that there are obviously no deficiencies. And the other way is to make it so complicated that there are no obvious deficiencies.”- C.A.R. Hoare</a:t>
            </a:r>
          </a:p>
          <a:p>
            <a:r>
              <a:rPr lang="en-US" sz="1100"/>
              <a:t>https://www.junauza.com/2010/12/top-50-programming-quotes-of-all-time.html</a:t>
            </a:r>
          </a:p>
          <a:p>
            <a:endParaRPr lang="en-US" sz="1100"/>
          </a:p>
          <a:p>
            <a:endParaRPr lang="fr-FR" sz="1100"/>
          </a:p>
        </p:txBody>
      </p:sp>
      <p:pic>
        <p:nvPicPr>
          <p:cNvPr id="5" name="Image 4" descr="Une image contenant violet&#10;&#10;Description générée automatiquement">
            <a:extLst>
              <a:ext uri="{FF2B5EF4-FFF2-40B4-BE49-F238E27FC236}">
                <a16:creationId xmlns:a16="http://schemas.microsoft.com/office/drawing/2014/main" id="{AD6222CD-2A4A-45F4-89D4-15DC8A26CF02}"/>
              </a:ext>
            </a:extLst>
          </p:cNvPr>
          <p:cNvPicPr>
            <a:picLocks noChangeAspect="1"/>
          </p:cNvPicPr>
          <p:nvPr/>
        </p:nvPicPr>
        <p:blipFill rotWithShape="1">
          <a:blip r:embed="rId2">
            <a:extLst>
              <a:ext uri="{28A0092B-C50C-407E-A947-70E740481C1C}">
                <a14:useLocalDpi xmlns:a14="http://schemas.microsoft.com/office/drawing/2010/main" val="0"/>
              </a:ext>
            </a:extLst>
          </a:blip>
          <a:srcRect l="30248" r="24633" b="-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5C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44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Introduction</a:t>
            </a:r>
          </a:p>
        </p:txBody>
      </p:sp>
      <p:sp>
        <p:nvSpPr>
          <p:cNvPr id="6" name="Espace réservé du contenu 2">
            <a:extLst>
              <a:ext uri="{FF2B5EF4-FFF2-40B4-BE49-F238E27FC236}">
                <a16:creationId xmlns:a16="http://schemas.microsoft.com/office/drawing/2014/main" id="{A660231D-2481-4F2A-91EB-6948B5E9FA8F}"/>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Visual Basic Editor</a:t>
            </a:r>
          </a:p>
          <a:p>
            <a:r>
              <a:rPr lang="en-US" sz="2000" dirty="0"/>
              <a:t>Variables et Objects</a:t>
            </a:r>
          </a:p>
          <a:p>
            <a:r>
              <a:rPr lang="en-US" sz="2000" dirty="0"/>
              <a:t>Loops: for…to…next</a:t>
            </a:r>
          </a:p>
          <a:p>
            <a:r>
              <a:rPr lang="en-US" sz="2000" dirty="0"/>
              <a:t>Conditions : if…then…elseif…endif</a:t>
            </a:r>
          </a:p>
          <a:p>
            <a:r>
              <a:rPr lang="en-US" sz="2000" dirty="0"/>
              <a:t>Interactions avec </a:t>
            </a:r>
            <a:r>
              <a:rPr lang="en-US" sz="2000" dirty="0" err="1"/>
              <a:t>l’utilisateur</a:t>
            </a:r>
            <a:r>
              <a:rPr lang="en-US" sz="2000" dirty="0"/>
              <a:t> : </a:t>
            </a:r>
            <a:r>
              <a:rPr lang="en-US" sz="2000" dirty="0" err="1"/>
              <a:t>msgbox</a:t>
            </a:r>
            <a:r>
              <a:rPr lang="en-US" sz="2000" dirty="0"/>
              <a:t>, </a:t>
            </a:r>
            <a:r>
              <a:rPr lang="en-US" sz="2000" dirty="0" err="1"/>
              <a:t>inputbox</a:t>
            </a:r>
            <a:r>
              <a:rPr lang="en-US" sz="2000" dirty="0"/>
              <a:t>, </a:t>
            </a:r>
            <a:r>
              <a:rPr lang="en-US" sz="2000" dirty="0" err="1"/>
              <a:t>dialogbox</a:t>
            </a:r>
            <a:r>
              <a:rPr lang="en-US" sz="2000" dirty="0"/>
              <a:t>, </a:t>
            </a:r>
            <a:r>
              <a:rPr lang="en-US" sz="2000" dirty="0" err="1"/>
              <a:t>Userforms</a:t>
            </a:r>
            <a:endParaRPr lang="en-US" sz="2000" dirty="0"/>
          </a:p>
          <a:p>
            <a:r>
              <a:rPr lang="en-US" sz="2000" dirty="0"/>
              <a:t>Other more advanced techniques</a:t>
            </a:r>
          </a:p>
          <a:p>
            <a:endParaRPr lang="en-US" sz="2000" dirty="0"/>
          </a:p>
        </p:txBody>
      </p:sp>
      <p:pic>
        <p:nvPicPr>
          <p:cNvPr id="10" name="Espace réservé du contenu 9">
            <a:extLst>
              <a:ext uri="{FF2B5EF4-FFF2-40B4-BE49-F238E27FC236}">
                <a16:creationId xmlns:a16="http://schemas.microsoft.com/office/drawing/2014/main" id="{05A99E0E-99E5-45D3-A503-F6C245CBCC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915" r="1149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CDD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604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 6">
            <a:extLst>
              <a:ext uri="{FF2B5EF4-FFF2-40B4-BE49-F238E27FC236}">
                <a16:creationId xmlns:a16="http://schemas.microsoft.com/office/drawing/2014/main" id="{B7982D67-842F-40A2-89A4-5B6E6E471CED}"/>
              </a:ext>
            </a:extLst>
          </p:cNvPr>
          <p:cNvPicPr>
            <a:picLocks noChangeAspect="1"/>
          </p:cNvPicPr>
          <p:nvPr/>
        </p:nvPicPr>
        <p:blipFill>
          <a:blip r:embed="rId2"/>
          <a:stretch>
            <a:fillRect/>
          </a:stretch>
        </p:blipFill>
        <p:spPr>
          <a:xfrm>
            <a:off x="-3085" y="857"/>
            <a:ext cx="12190476" cy="6857143"/>
          </a:xfrm>
          <a:prstGeom prst="rect">
            <a:avLst/>
          </a:prstGeom>
        </p:spPr>
      </p:pic>
      <p:sp>
        <p:nvSpPr>
          <p:cNvPr id="2" name="Titre 1">
            <a:extLst>
              <a:ext uri="{FF2B5EF4-FFF2-40B4-BE49-F238E27FC236}">
                <a16:creationId xmlns:a16="http://schemas.microsoft.com/office/drawing/2014/main" id="{FC2A5181-2D82-4056-A807-6586ED11188B}"/>
              </a:ext>
            </a:extLst>
          </p:cNvPr>
          <p:cNvSpPr>
            <a:spLocks noGrp="1"/>
          </p:cNvSpPr>
          <p:nvPr>
            <p:ph type="title"/>
          </p:nvPr>
        </p:nvSpPr>
        <p:spPr>
          <a:xfrm>
            <a:off x="5354955" y="552182"/>
            <a:ext cx="5998840" cy="2256531"/>
          </a:xfrm>
          <a:noFill/>
        </p:spPr>
        <p:txBody>
          <a:bodyPr vert="horz" lIns="91440" tIns="45720" rIns="91440" bIns="45720" rtlCol="0" anchor="b">
            <a:normAutofit/>
          </a:bodyPr>
          <a:lstStyle/>
          <a:p>
            <a:r>
              <a:rPr lang="en-US" sz="5200" dirty="0">
                <a:solidFill>
                  <a:schemeClr val="accent5">
                    <a:lumMod val="20000"/>
                    <a:lumOff val="80000"/>
                  </a:schemeClr>
                </a:solidFill>
              </a:rPr>
              <a:t>Des </a:t>
            </a:r>
            <a:r>
              <a:rPr lang="en-US" sz="5200" dirty="0" err="1">
                <a:solidFill>
                  <a:schemeClr val="accent5">
                    <a:lumMod val="20000"/>
                    <a:lumOff val="80000"/>
                  </a:schemeClr>
                </a:solidFill>
              </a:rPr>
              <a:t>compétences</a:t>
            </a:r>
            <a:r>
              <a:rPr lang="en-US" sz="5200" dirty="0">
                <a:solidFill>
                  <a:schemeClr val="accent5">
                    <a:lumMod val="20000"/>
                    <a:lumOff val="80000"/>
                  </a:schemeClr>
                </a:solidFill>
              </a:rPr>
              <a:t> </a:t>
            </a:r>
            <a:r>
              <a:rPr lang="en-US" sz="5200" dirty="0" err="1">
                <a:solidFill>
                  <a:schemeClr val="accent5">
                    <a:lumMod val="20000"/>
                    <a:lumOff val="80000"/>
                  </a:schemeClr>
                </a:solidFill>
              </a:rPr>
              <a:t>transférables</a:t>
            </a:r>
            <a:endParaRPr lang="en-US" sz="5200" dirty="0">
              <a:solidFill>
                <a:schemeClr val="accent5">
                  <a:lumMod val="20000"/>
                  <a:lumOff val="80000"/>
                </a:schemeClr>
              </a:solidFill>
            </a:endParaRPr>
          </a:p>
        </p:txBody>
      </p:sp>
      <p:pic>
        <p:nvPicPr>
          <p:cNvPr id="5" name="Espace réservé du contenu 4">
            <a:extLst>
              <a:ext uri="{FF2B5EF4-FFF2-40B4-BE49-F238E27FC236}">
                <a16:creationId xmlns:a16="http://schemas.microsoft.com/office/drawing/2014/main" id="{2FB3DEA2-C4A4-4E9C-8D4E-913C010D85DB}"/>
              </a:ext>
            </a:extLst>
          </p:cNvPr>
          <p:cNvPicPr>
            <a:picLocks noGrp="1" noChangeAspect="1"/>
          </p:cNvPicPr>
          <p:nvPr>
            <p:ph idx="1"/>
          </p:nvPr>
        </p:nvPicPr>
        <p:blipFill rotWithShape="1">
          <a:blip r:embed="rId3"/>
          <a:srcRect l="1993" r="3455"/>
          <a:stretch/>
        </p:blipFill>
        <p:spPr>
          <a:xfrm>
            <a:off x="20" y="10"/>
            <a:ext cx="4992985" cy="6857990"/>
          </a:xfrm>
          <a:prstGeom prst="rect">
            <a:avLst/>
          </a:prstGeom>
        </p:spPr>
      </p:pic>
      <p:pic>
        <p:nvPicPr>
          <p:cNvPr id="24" name="Espace réservé du contenu 4">
            <a:extLst>
              <a:ext uri="{FF2B5EF4-FFF2-40B4-BE49-F238E27FC236}">
                <a16:creationId xmlns:a16="http://schemas.microsoft.com/office/drawing/2014/main" id="{0CE6654F-289C-4FDB-A639-5ED9D07A7F60}"/>
              </a:ext>
            </a:extLst>
          </p:cNvPr>
          <p:cNvPicPr>
            <a:picLocks noChangeAspect="1"/>
          </p:cNvPicPr>
          <p:nvPr/>
        </p:nvPicPr>
        <p:blipFill rotWithShape="1">
          <a:blip r:embed="rId3"/>
          <a:srcRect l="-782" r="9078" b="72922"/>
          <a:stretch/>
        </p:blipFill>
        <p:spPr>
          <a:xfrm>
            <a:off x="4692183" y="4049287"/>
            <a:ext cx="7324383" cy="2808713"/>
          </a:xfrm>
          <a:prstGeom prst="rect">
            <a:avLst/>
          </a:prstGeom>
        </p:spPr>
      </p:pic>
    </p:spTree>
    <p:extLst>
      <p:ext uri="{BB962C8B-B14F-4D97-AF65-F5344CB8AC3E}">
        <p14:creationId xmlns:p14="http://schemas.microsoft.com/office/powerpoint/2010/main" val="227339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49FBB2-9442-41A9-B3CA-79F7495F09FC}"/>
              </a:ext>
            </a:extLst>
          </p:cNvPr>
          <p:cNvSpPr>
            <a:spLocks noGrp="1"/>
          </p:cNvSpPr>
          <p:nvPr>
            <p:ph type="title"/>
          </p:nvPr>
        </p:nvSpPr>
        <p:spPr>
          <a:xfrm>
            <a:off x="4965430" y="629268"/>
            <a:ext cx="6586491" cy="1286160"/>
          </a:xfrm>
        </p:spPr>
        <p:txBody>
          <a:bodyPr anchor="b">
            <a:normAutofit/>
          </a:bodyPr>
          <a:lstStyle/>
          <a:p>
            <a:r>
              <a:rPr lang="fr-FR"/>
              <a:t>Avant le VBA</a:t>
            </a:r>
          </a:p>
        </p:txBody>
      </p:sp>
      <p:sp>
        <p:nvSpPr>
          <p:cNvPr id="3" name="Espace réservé du contenu 2">
            <a:extLst>
              <a:ext uri="{FF2B5EF4-FFF2-40B4-BE49-F238E27FC236}">
                <a16:creationId xmlns:a16="http://schemas.microsoft.com/office/drawing/2014/main" id="{C615CEFC-1ACD-4E60-85B8-DB3BD181D95A}"/>
              </a:ext>
            </a:extLst>
          </p:cNvPr>
          <p:cNvSpPr>
            <a:spLocks noGrp="1"/>
          </p:cNvSpPr>
          <p:nvPr>
            <p:ph idx="1"/>
          </p:nvPr>
        </p:nvSpPr>
        <p:spPr>
          <a:xfrm>
            <a:off x="4965431" y="2438400"/>
            <a:ext cx="6586489" cy="3785419"/>
          </a:xfrm>
        </p:spPr>
        <p:txBody>
          <a:bodyPr>
            <a:normAutofit/>
          </a:bodyPr>
          <a:lstStyle/>
          <a:p>
            <a:r>
              <a:rPr lang="fr-FR" sz="2000" dirty="0"/>
              <a:t>Ne pas réinventer les fonctions d’Excel (ou d’autres logiciels spécialisés)</a:t>
            </a:r>
          </a:p>
          <a:p>
            <a:r>
              <a:rPr lang="fr-FR" sz="2000" dirty="0"/>
              <a:t>Par exemple, </a:t>
            </a:r>
            <a:r>
              <a:rPr lang="fr-FR" sz="2000" dirty="0" err="1"/>
              <a:t>Application.Worksheetfunction</a:t>
            </a:r>
            <a:r>
              <a:rPr lang="fr-FR" sz="2000" dirty="0"/>
              <a:t>...</a:t>
            </a:r>
          </a:p>
        </p:txBody>
      </p:sp>
      <p:pic>
        <p:nvPicPr>
          <p:cNvPr id="10" name="Image 9">
            <a:extLst>
              <a:ext uri="{FF2B5EF4-FFF2-40B4-BE49-F238E27FC236}">
                <a16:creationId xmlns:a16="http://schemas.microsoft.com/office/drawing/2014/main" id="{CF02E25D-0C54-442F-96C4-DBB379BC53D1}"/>
              </a:ext>
            </a:extLst>
          </p:cNvPr>
          <p:cNvPicPr>
            <a:picLocks noChangeAspect="1"/>
          </p:cNvPicPr>
          <p:nvPr/>
        </p:nvPicPr>
        <p:blipFill rotWithShape="1">
          <a:blip r:embed="rId2"/>
          <a:srcRect l="36614" r="25365"/>
          <a:stretch/>
        </p:blipFill>
        <p:spPr>
          <a:xfrm>
            <a:off x="20" y="10"/>
            <a:ext cx="4635571" cy="6857990"/>
          </a:xfrm>
          <a:prstGeom prst="rect">
            <a:avLst/>
          </a:prstGeom>
          <a:effectLst/>
        </p:spPr>
      </p:pic>
      <p:cxnSp>
        <p:nvCxnSpPr>
          <p:cNvPr id="30" name="Straight Connector 2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E7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450EE-DF8E-4FB7-A4EA-F3F501142DBB}"/>
              </a:ext>
            </a:extLst>
          </p:cNvPr>
          <p:cNvSpPr>
            <a:spLocks noGrp="1"/>
          </p:cNvSpPr>
          <p:nvPr>
            <p:ph type="title"/>
          </p:nvPr>
        </p:nvSpPr>
        <p:spPr>
          <a:xfrm>
            <a:off x="4965430" y="629268"/>
            <a:ext cx="6586491" cy="1286160"/>
          </a:xfrm>
        </p:spPr>
        <p:txBody>
          <a:bodyPr anchor="b">
            <a:normAutofit/>
          </a:bodyPr>
          <a:lstStyle/>
          <a:p>
            <a:r>
              <a:rPr lang="fr-FR"/>
              <a:t>Préparation</a:t>
            </a:r>
          </a:p>
        </p:txBody>
      </p:sp>
      <p:sp>
        <p:nvSpPr>
          <p:cNvPr id="3" name="Espace réservé du contenu 2">
            <a:extLst>
              <a:ext uri="{FF2B5EF4-FFF2-40B4-BE49-F238E27FC236}">
                <a16:creationId xmlns:a16="http://schemas.microsoft.com/office/drawing/2014/main" id="{B5FFB43D-4848-4068-99FC-7147809FCB8E}"/>
              </a:ext>
            </a:extLst>
          </p:cNvPr>
          <p:cNvSpPr>
            <a:spLocks noGrp="1"/>
          </p:cNvSpPr>
          <p:nvPr>
            <p:ph idx="1"/>
          </p:nvPr>
        </p:nvSpPr>
        <p:spPr>
          <a:xfrm>
            <a:off x="4965431" y="2438400"/>
            <a:ext cx="6586489" cy="3785419"/>
          </a:xfrm>
        </p:spPr>
        <p:txBody>
          <a:bodyPr>
            <a:normAutofit/>
          </a:bodyPr>
          <a:lstStyle/>
          <a:p>
            <a:r>
              <a:rPr lang="fr-FR" sz="2000" dirty="0"/>
              <a:t>XLSX ou XLSM</a:t>
            </a:r>
          </a:p>
          <a:p>
            <a:r>
              <a:rPr lang="fr-FR" sz="2000" dirty="0"/>
              <a:t>Menu Développeur</a:t>
            </a:r>
          </a:p>
          <a:p>
            <a:r>
              <a:rPr lang="fr-FR" sz="2000" dirty="0"/>
              <a:t>Paramètres de sécurité</a:t>
            </a:r>
          </a:p>
          <a:p>
            <a:r>
              <a:rPr lang="fr-FR" sz="2000" dirty="0"/>
              <a:t>Enregistrer une macro</a:t>
            </a:r>
          </a:p>
          <a:p>
            <a:r>
              <a:rPr lang="fr-FR" sz="2000" dirty="0"/>
              <a:t>Commentaires</a:t>
            </a:r>
          </a:p>
          <a:p>
            <a:r>
              <a:rPr lang="fr-FR" sz="2000" dirty="0"/>
              <a:t>Retour à la ligne [ESPACE] _</a:t>
            </a:r>
          </a:p>
          <a:p>
            <a:r>
              <a:rPr lang="fr-FR" sz="2000" dirty="0"/>
              <a:t>ALT+F11</a:t>
            </a:r>
          </a:p>
          <a:p>
            <a:endParaRPr lang="fr-FR" sz="2000" dirty="0"/>
          </a:p>
          <a:p>
            <a:endParaRPr lang="fr-FR" sz="2000" dirty="0"/>
          </a:p>
        </p:txBody>
      </p:sp>
      <p:pic>
        <p:nvPicPr>
          <p:cNvPr id="8" name="Image 7" descr="Une image contenant invertébré&#10;&#10;Description générée automatiquement">
            <a:extLst>
              <a:ext uri="{FF2B5EF4-FFF2-40B4-BE49-F238E27FC236}">
                <a16:creationId xmlns:a16="http://schemas.microsoft.com/office/drawing/2014/main" id="{E504B8F9-A556-4307-A16D-DFDE61E5F073}"/>
              </a:ext>
            </a:extLst>
          </p:cNvPr>
          <p:cNvPicPr>
            <a:picLocks noChangeAspect="1"/>
          </p:cNvPicPr>
          <p:nvPr/>
        </p:nvPicPr>
        <p:blipFill rotWithShape="1">
          <a:blip r:embed="rId2">
            <a:extLst>
              <a:ext uri="{28A0092B-C50C-407E-A947-70E740481C1C}">
                <a14:useLocalDpi xmlns:a14="http://schemas.microsoft.com/office/drawing/2010/main" val="0"/>
              </a:ext>
            </a:extLst>
          </a:blip>
          <a:srcRect l="21073" r="11333"/>
          <a:stretch/>
        </p:blipFill>
        <p:spPr>
          <a:xfrm>
            <a:off x="20" y="10"/>
            <a:ext cx="4635571" cy="68579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4CF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101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E94EF-B0DF-4149-A4AB-122091EA595B}"/>
              </a:ext>
            </a:extLst>
          </p:cNvPr>
          <p:cNvSpPr>
            <a:spLocks noGrp="1"/>
          </p:cNvSpPr>
          <p:nvPr>
            <p:ph type="title"/>
          </p:nvPr>
        </p:nvSpPr>
        <p:spPr>
          <a:xfrm>
            <a:off x="4965430" y="629268"/>
            <a:ext cx="6586491" cy="1286160"/>
          </a:xfrm>
        </p:spPr>
        <p:txBody>
          <a:bodyPr anchor="b">
            <a:normAutofit/>
          </a:bodyPr>
          <a:lstStyle/>
          <a:p>
            <a:r>
              <a:rPr lang="fr-FR"/>
              <a:t>Internet</a:t>
            </a:r>
          </a:p>
        </p:txBody>
      </p:sp>
      <p:sp>
        <p:nvSpPr>
          <p:cNvPr id="3" name="Espace réservé du contenu 2">
            <a:extLst>
              <a:ext uri="{FF2B5EF4-FFF2-40B4-BE49-F238E27FC236}">
                <a16:creationId xmlns:a16="http://schemas.microsoft.com/office/drawing/2014/main" id="{71D06B65-6362-4A9B-B618-C522D574F607}"/>
              </a:ext>
            </a:extLst>
          </p:cNvPr>
          <p:cNvSpPr>
            <a:spLocks noGrp="1"/>
          </p:cNvSpPr>
          <p:nvPr>
            <p:ph idx="1"/>
          </p:nvPr>
        </p:nvSpPr>
        <p:spPr>
          <a:xfrm>
            <a:off x="4965431" y="2438400"/>
            <a:ext cx="6586489" cy="3785419"/>
          </a:xfrm>
        </p:spPr>
        <p:txBody>
          <a:bodyPr>
            <a:normAutofit/>
          </a:bodyPr>
          <a:lstStyle/>
          <a:p>
            <a:r>
              <a:rPr lang="fr-FR" sz="2000"/>
              <a:t>Google "Excel VBA …« </a:t>
            </a:r>
          </a:p>
          <a:p>
            <a:pPr lvl="1"/>
            <a:r>
              <a:rPr lang="fr-FR" sz="2000"/>
              <a:t>https://stackoverflow.com</a:t>
            </a:r>
          </a:p>
          <a:p>
            <a:r>
              <a:rPr lang="fr-FR" sz="2000"/>
              <a:t>Les notions de bases pour comprendre et adapter du code déjà écrit</a:t>
            </a:r>
          </a:p>
          <a:p>
            <a:r>
              <a:rPr lang="fr-FR" sz="2000"/>
              <a:t>Présence ou pas de DIM et OPTION EXPLICIT</a:t>
            </a:r>
          </a:p>
          <a:p>
            <a:r>
              <a:rPr lang="fr-FR" sz="2000"/>
              <a:t>Nom des variables</a:t>
            </a:r>
          </a:p>
          <a:p>
            <a:r>
              <a:rPr lang="fr-FR" sz="2000"/>
              <a:t>Références implicites ou pas (activesheet)</a:t>
            </a:r>
          </a:p>
          <a:p>
            <a:r>
              <a:rPr lang="fr-FR" sz="2000"/>
              <a:t>Toujours comprendre avant d’utiliser.</a:t>
            </a:r>
          </a:p>
        </p:txBody>
      </p:sp>
      <p:pic>
        <p:nvPicPr>
          <p:cNvPr id="11" name="Image 10">
            <a:extLst>
              <a:ext uri="{FF2B5EF4-FFF2-40B4-BE49-F238E27FC236}">
                <a16:creationId xmlns:a16="http://schemas.microsoft.com/office/drawing/2014/main" id="{223C4A2D-C227-4EA8-860C-E0D04EEC2B5A}"/>
              </a:ext>
            </a:extLst>
          </p:cNvPr>
          <p:cNvPicPr>
            <a:picLocks noChangeAspect="1"/>
          </p:cNvPicPr>
          <p:nvPr/>
        </p:nvPicPr>
        <p:blipFill rotWithShape="1">
          <a:blip r:embed="rId2"/>
          <a:srcRect l="25326" r="36652"/>
          <a:stretch/>
        </p:blipFill>
        <p:spPr>
          <a:xfrm>
            <a:off x="20" y="10"/>
            <a:ext cx="4635571" cy="6857990"/>
          </a:xfrm>
          <a:prstGeom prst="rect">
            <a:avLst/>
          </a:prstGeom>
          <a:effectLst/>
        </p:spPr>
      </p:pic>
      <p:cxnSp>
        <p:nvCxnSpPr>
          <p:cNvPr id="27" name="Straight Connector 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87B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087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C2867-5E93-415A-AE7E-697D17A1EAF9}"/>
              </a:ext>
            </a:extLst>
          </p:cNvPr>
          <p:cNvSpPr>
            <a:spLocks noGrp="1"/>
          </p:cNvSpPr>
          <p:nvPr>
            <p:ph type="title"/>
          </p:nvPr>
        </p:nvSpPr>
        <p:spPr>
          <a:xfrm>
            <a:off x="4965430" y="629268"/>
            <a:ext cx="6586491" cy="1286160"/>
          </a:xfrm>
        </p:spPr>
        <p:txBody>
          <a:bodyPr anchor="b">
            <a:normAutofit/>
          </a:bodyPr>
          <a:lstStyle/>
          <a:p>
            <a:r>
              <a:rPr lang="fr-FR">
                <a:effectLst/>
              </a:rPr>
              <a:t>Variables</a:t>
            </a:r>
            <a:endParaRPr lang="fr-FR" dirty="0"/>
          </a:p>
        </p:txBody>
      </p:sp>
      <p:sp>
        <p:nvSpPr>
          <p:cNvPr id="3" name="Espace réservé du contenu 2">
            <a:extLst>
              <a:ext uri="{FF2B5EF4-FFF2-40B4-BE49-F238E27FC236}">
                <a16:creationId xmlns:a16="http://schemas.microsoft.com/office/drawing/2014/main" id="{1A137CFC-BCB8-45BB-B640-796F196D39D3}"/>
              </a:ext>
            </a:extLst>
          </p:cNvPr>
          <p:cNvSpPr>
            <a:spLocks noGrp="1"/>
          </p:cNvSpPr>
          <p:nvPr>
            <p:ph idx="1"/>
          </p:nvPr>
        </p:nvSpPr>
        <p:spPr>
          <a:xfrm>
            <a:off x="4965431" y="2438400"/>
            <a:ext cx="6586489" cy="3785419"/>
          </a:xfrm>
        </p:spPr>
        <p:txBody>
          <a:bodyPr>
            <a:normAutofit/>
          </a:bodyPr>
          <a:lstStyle/>
          <a:p>
            <a:r>
              <a:rPr lang="fr-FR" sz="1300" dirty="0"/>
              <a:t>Option Explicit (Dans VBE, Outils – Options – Déclarations des variables obligatoire)</a:t>
            </a:r>
          </a:p>
          <a:p>
            <a:r>
              <a:rPr lang="fr-FR" sz="1300" dirty="0"/>
              <a:t>Variables (long, string, etc.)</a:t>
            </a:r>
          </a:p>
          <a:p>
            <a:pPr lvl="1"/>
            <a:r>
              <a:rPr lang="en-US" sz="1300" dirty="0"/>
              <a:t>Dim </a:t>
            </a:r>
            <a:r>
              <a:rPr lang="en-US" sz="1300" dirty="0" err="1"/>
              <a:t>lRow</a:t>
            </a:r>
            <a:r>
              <a:rPr lang="en-US" sz="1300" dirty="0"/>
              <a:t> As Long</a:t>
            </a:r>
          </a:p>
          <a:p>
            <a:pPr lvl="1"/>
            <a:r>
              <a:rPr lang="fr-FR" sz="1300" dirty="0" err="1"/>
              <a:t>lRow</a:t>
            </a:r>
            <a:r>
              <a:rPr lang="fr-FR" sz="1300" dirty="0"/>
              <a:t> = 10</a:t>
            </a:r>
          </a:p>
          <a:p>
            <a:r>
              <a:rPr lang="fr-FR" sz="1300" dirty="0"/>
              <a:t>Les variables-objets (</a:t>
            </a:r>
            <a:r>
              <a:rPr lang="fr-FR" sz="1300" dirty="0" err="1"/>
              <a:t>worksheets</a:t>
            </a:r>
            <a:r>
              <a:rPr lang="fr-FR" sz="1300" dirty="0"/>
              <a:t>, range, </a:t>
            </a:r>
            <a:r>
              <a:rPr lang="fr-FR" sz="1300" dirty="0" err="1"/>
              <a:t>listobjects</a:t>
            </a:r>
            <a:r>
              <a:rPr lang="fr-FR" sz="1300" dirty="0"/>
              <a:t>, etc.)</a:t>
            </a:r>
          </a:p>
          <a:p>
            <a:pPr lvl="1"/>
            <a:r>
              <a:rPr lang="en-US" sz="1300" dirty="0"/>
              <a:t>Dim </a:t>
            </a:r>
            <a:r>
              <a:rPr lang="en-US" sz="1300" dirty="0" err="1"/>
              <a:t>wks</a:t>
            </a:r>
            <a:r>
              <a:rPr lang="en-US" sz="1300" dirty="0"/>
              <a:t> As Worksheet</a:t>
            </a:r>
          </a:p>
          <a:p>
            <a:pPr lvl="1"/>
            <a:r>
              <a:rPr lang="en-US" sz="1300" dirty="0"/>
              <a:t>Set </a:t>
            </a:r>
            <a:r>
              <a:rPr lang="en-US" sz="1300" dirty="0" err="1"/>
              <a:t>wks</a:t>
            </a:r>
            <a:r>
              <a:rPr lang="en-US" sz="1300" dirty="0"/>
              <a:t> = </a:t>
            </a:r>
            <a:r>
              <a:rPr lang="en-US" sz="1300" dirty="0" err="1"/>
              <a:t>ActiveSheet</a:t>
            </a:r>
            <a:endParaRPr lang="en-US" sz="1300" dirty="0"/>
          </a:p>
          <a:p>
            <a:r>
              <a:rPr lang="fr-FR" sz="1300" dirty="0"/>
              <a:t>Les variables-tableaux à plusieurs dimensions </a:t>
            </a:r>
          </a:p>
          <a:p>
            <a:pPr lvl="1"/>
            <a:r>
              <a:rPr lang="fr-FR" sz="1300" dirty="0"/>
              <a:t>Dim </a:t>
            </a:r>
            <a:r>
              <a:rPr lang="fr-FR" sz="1300" dirty="0" err="1"/>
              <a:t>arrTableau</a:t>
            </a:r>
            <a:r>
              <a:rPr lang="fr-FR" sz="1300" dirty="0"/>
              <a:t> As Variant</a:t>
            </a:r>
          </a:p>
          <a:p>
            <a:pPr lvl="1"/>
            <a:r>
              <a:rPr lang="fr-FR" sz="1300" dirty="0" err="1"/>
              <a:t>ReDim</a:t>
            </a:r>
            <a:r>
              <a:rPr lang="fr-FR" sz="1300" dirty="0"/>
              <a:t> </a:t>
            </a:r>
            <a:r>
              <a:rPr lang="fr-FR" sz="1300" dirty="0" err="1"/>
              <a:t>arrTableau</a:t>
            </a:r>
            <a:r>
              <a:rPr lang="fr-FR" sz="1300" dirty="0"/>
              <a:t>(1 To 2, 1 To 5) As Variant</a:t>
            </a:r>
          </a:p>
          <a:p>
            <a:pPr lvl="1"/>
            <a:endParaRPr lang="fr-FR" sz="1300" dirty="0"/>
          </a:p>
          <a:p>
            <a:pPr lvl="1"/>
            <a:r>
              <a:rPr lang="en-US" sz="1300" dirty="0"/>
              <a:t>Dim </a:t>
            </a:r>
            <a:r>
              <a:rPr lang="en-US" sz="1300" dirty="0" err="1"/>
              <a:t>wks</a:t>
            </a:r>
            <a:r>
              <a:rPr lang="en-US" sz="1300" dirty="0"/>
              <a:t> As Worksheet</a:t>
            </a:r>
          </a:p>
          <a:p>
            <a:pPr lvl="1"/>
            <a:r>
              <a:rPr lang="en-US" sz="1300" dirty="0"/>
              <a:t>Set </a:t>
            </a:r>
            <a:r>
              <a:rPr lang="en-US" sz="1300" dirty="0" err="1"/>
              <a:t>wks</a:t>
            </a:r>
            <a:r>
              <a:rPr lang="en-US" sz="1300" dirty="0"/>
              <a:t> = </a:t>
            </a:r>
            <a:r>
              <a:rPr lang="en-US" sz="1300" dirty="0" err="1"/>
              <a:t>ActiveSheet</a:t>
            </a:r>
            <a:endParaRPr lang="en-US" sz="1300" dirty="0"/>
          </a:p>
          <a:p>
            <a:pPr lvl="1"/>
            <a:r>
              <a:rPr lang="en-US" sz="1300" dirty="0" err="1"/>
              <a:t>arrTableau</a:t>
            </a:r>
            <a:r>
              <a:rPr lang="en-US" sz="1300" dirty="0"/>
              <a:t> = </a:t>
            </a:r>
            <a:r>
              <a:rPr lang="en-US" sz="1300" dirty="0" err="1"/>
              <a:t>wks.Range</a:t>
            </a:r>
            <a:r>
              <a:rPr lang="en-US" sz="1300" dirty="0"/>
              <a:t>("Tableau1").Value</a:t>
            </a:r>
            <a:endParaRPr lang="fr-FR" sz="1300" dirty="0"/>
          </a:p>
        </p:txBody>
      </p:sp>
      <p:pic>
        <p:nvPicPr>
          <p:cNvPr id="8" name="Image 7">
            <a:extLst>
              <a:ext uri="{FF2B5EF4-FFF2-40B4-BE49-F238E27FC236}">
                <a16:creationId xmlns:a16="http://schemas.microsoft.com/office/drawing/2014/main" id="{05EDADFE-8C6A-4905-AB7D-96B0D7DE1CC5}"/>
              </a:ext>
            </a:extLst>
          </p:cNvPr>
          <p:cNvPicPr>
            <a:picLocks noChangeAspect="1"/>
          </p:cNvPicPr>
          <p:nvPr/>
        </p:nvPicPr>
        <p:blipFill rotWithShape="1">
          <a:blip r:embed="rId2"/>
          <a:srcRect l="16495" r="38385" b="-1"/>
          <a:stretch/>
        </p:blipFill>
        <p:spPr>
          <a:xfrm>
            <a:off x="20" y="10"/>
            <a:ext cx="4635571" cy="6857990"/>
          </a:xfrm>
          <a:prstGeom prst="rect">
            <a:avLst/>
          </a:prstGeom>
          <a:effectLst/>
        </p:spPr>
      </p:pic>
      <p:cxnSp>
        <p:nvCxnSpPr>
          <p:cNvPr id="37" name="Straight Connector 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AEF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01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5EDADFE-8C6A-4905-AB7D-96B0D7DE1CC5}"/>
              </a:ext>
            </a:extLst>
          </p:cNvPr>
          <p:cNvPicPr>
            <a:picLocks noChangeAspect="1"/>
          </p:cNvPicPr>
          <p:nvPr/>
        </p:nvPicPr>
        <p:blipFill rotWithShape="1">
          <a:blip r:embed="rId2"/>
          <a:srcRect r="21409" b="-1"/>
          <a:stretch/>
        </p:blipFill>
        <p:spPr>
          <a:xfrm>
            <a:off x="4117521" y="10"/>
            <a:ext cx="8074479" cy="6857990"/>
          </a:xfrm>
          <a:prstGeom prst="rect">
            <a:avLst/>
          </a:prstGeom>
        </p:spPr>
      </p:pic>
      <p:sp>
        <p:nvSpPr>
          <p:cNvPr id="1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8AC2867-5E93-415A-AE7E-697D17A1EAF9}"/>
              </a:ext>
            </a:extLst>
          </p:cNvPr>
          <p:cNvSpPr>
            <a:spLocks noGrp="1"/>
          </p:cNvSpPr>
          <p:nvPr>
            <p:ph type="title"/>
          </p:nvPr>
        </p:nvSpPr>
        <p:spPr>
          <a:xfrm>
            <a:off x="804672" y="365125"/>
            <a:ext cx="5266155" cy="633251"/>
          </a:xfrm>
        </p:spPr>
        <p:txBody>
          <a:bodyPr>
            <a:normAutofit fontScale="90000"/>
          </a:bodyPr>
          <a:lstStyle/>
          <a:p>
            <a:r>
              <a:rPr lang="fr-FR" dirty="0">
                <a:effectLst/>
              </a:rPr>
              <a:t>Variables</a:t>
            </a:r>
            <a:endParaRPr lang="fr-FR" dirty="0"/>
          </a:p>
        </p:txBody>
      </p:sp>
      <p:pic>
        <p:nvPicPr>
          <p:cNvPr id="10" name="Picture 3" descr="A screenshot of a cell phone&#10;&#10;Description automatically generated">
            <a:extLst>
              <a:ext uri="{FF2B5EF4-FFF2-40B4-BE49-F238E27FC236}">
                <a16:creationId xmlns:a16="http://schemas.microsoft.com/office/drawing/2014/main" id="{FABC28E2-EEB0-4C12-89D4-2E530FC90EED}"/>
              </a:ext>
            </a:extLst>
          </p:cNvPr>
          <p:cNvPicPr>
            <a:picLocks noChangeAspect="1"/>
          </p:cNvPicPr>
          <p:nvPr/>
        </p:nvPicPr>
        <p:blipFill rotWithShape="1">
          <a:blip r:embed="rId3">
            <a:extLst>
              <a:ext uri="{28A0092B-C50C-407E-A947-70E740481C1C}">
                <a14:useLocalDpi xmlns:a14="http://schemas.microsoft.com/office/drawing/2010/main" val="0"/>
              </a:ext>
            </a:extLst>
          </a:blip>
          <a:srcRect l="8000" t="3800" r="1701" b="43701"/>
          <a:stretch/>
        </p:blipFill>
        <p:spPr>
          <a:xfrm>
            <a:off x="3561326" y="245980"/>
            <a:ext cx="5474383" cy="6365562"/>
          </a:xfrm>
          <a:prstGeom prst="rect">
            <a:avLst/>
          </a:prstGeom>
        </p:spPr>
      </p:pic>
    </p:spTree>
    <p:extLst>
      <p:ext uri="{BB962C8B-B14F-4D97-AF65-F5344CB8AC3E}">
        <p14:creationId xmlns:p14="http://schemas.microsoft.com/office/powerpoint/2010/main" val="129498173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descr="Une image contenant lumière, ciel nocturne&#10;&#10;Description générée automatiquement">
            <a:extLst>
              <a:ext uri="{FF2B5EF4-FFF2-40B4-BE49-F238E27FC236}">
                <a16:creationId xmlns:a16="http://schemas.microsoft.com/office/drawing/2014/main" id="{3CE20C18-BD29-4C80-9EDC-23CF67E15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953" y="0"/>
            <a:ext cx="10286999" cy="6858000"/>
          </a:xfrm>
          <a:prstGeom prst="rect">
            <a:avLst/>
          </a:prstGeom>
        </p:spPr>
      </p:pic>
      <p:sp>
        <p:nvSpPr>
          <p:cNvPr id="31" name="Freeform: Shape 24">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26">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ABD8B8D5-56EE-41F9-9D94-49BD545D3045}"/>
              </a:ext>
            </a:extLst>
          </p:cNvPr>
          <p:cNvSpPr>
            <a:spLocks noGrp="1"/>
          </p:cNvSpPr>
          <p:nvPr>
            <p:ph type="title"/>
          </p:nvPr>
        </p:nvSpPr>
        <p:spPr>
          <a:xfrm>
            <a:off x="838199" y="365125"/>
            <a:ext cx="5529943" cy="1325563"/>
          </a:xfrm>
        </p:spPr>
        <p:txBody>
          <a:bodyPr>
            <a:normAutofit/>
          </a:bodyPr>
          <a:lstStyle/>
          <a:p>
            <a:r>
              <a:rPr lang="fr-FR">
                <a:effectLst/>
              </a:rPr>
              <a:t>Introduction à la notion d’objet dans Excel.</a:t>
            </a:r>
            <a:endParaRPr lang="fr-FR"/>
          </a:p>
        </p:txBody>
      </p:sp>
      <p:sp>
        <p:nvSpPr>
          <p:cNvPr id="3" name="Espace réservé du contenu 2">
            <a:extLst>
              <a:ext uri="{FF2B5EF4-FFF2-40B4-BE49-F238E27FC236}">
                <a16:creationId xmlns:a16="http://schemas.microsoft.com/office/drawing/2014/main" id="{7920A945-666D-4C66-8A49-655067E9DE43}"/>
              </a:ext>
            </a:extLst>
          </p:cNvPr>
          <p:cNvSpPr>
            <a:spLocks noGrp="1"/>
          </p:cNvSpPr>
          <p:nvPr>
            <p:ph idx="1"/>
          </p:nvPr>
        </p:nvSpPr>
        <p:spPr>
          <a:xfrm>
            <a:off x="838199" y="1825625"/>
            <a:ext cx="4142091" cy="3399518"/>
          </a:xfrm>
        </p:spPr>
        <p:txBody>
          <a:bodyPr>
            <a:normAutofit/>
          </a:bodyPr>
          <a:lstStyle/>
          <a:p>
            <a:r>
              <a:rPr lang="fr-FR" sz="1400"/>
              <a:t>Propriétés</a:t>
            </a:r>
          </a:p>
          <a:p>
            <a:r>
              <a:rPr lang="fr-FR" sz="1400"/>
              <a:t>Méthodes (actions)</a:t>
            </a:r>
          </a:p>
          <a:p>
            <a:r>
              <a:rPr lang="fr-FR" sz="1400"/>
              <a:t>Worksheet, Range sont des objets assez connus</a:t>
            </a:r>
          </a:p>
          <a:p>
            <a:r>
              <a:rPr lang="fr-FR" sz="1400"/>
              <a:t>D’autres objets à maitriser : </a:t>
            </a:r>
          </a:p>
          <a:p>
            <a:pPr lvl="1"/>
            <a:r>
              <a:rPr lang="fr-FR" sz="1400"/>
              <a:t>ListObjects (les tableaux structurés dans Excel)</a:t>
            </a:r>
          </a:p>
          <a:p>
            <a:pPr marL="457200" lvl="1" indent="0">
              <a:buNone/>
            </a:pPr>
            <a:endParaRPr lang="fr-FR" sz="1400"/>
          </a:p>
          <a:p>
            <a:pPr marL="457200" lvl="1" indent="0">
              <a:buNone/>
            </a:pPr>
            <a:r>
              <a:rPr lang="fr-FR" sz="1400"/>
              <a:t>Références : </a:t>
            </a:r>
          </a:p>
          <a:p>
            <a:pPr marL="457200" lvl="1" indent="0">
              <a:buNone/>
            </a:pPr>
            <a:r>
              <a:rPr lang="fr-FR" sz="1400">
                <a:hlinkClick r:id="rId3"/>
              </a:rPr>
              <a:t>https://docs.microsoft.com/en-us/office/vba/api/excel.listobject</a:t>
            </a:r>
            <a:endParaRPr lang="fr-FR" sz="1400"/>
          </a:p>
          <a:p>
            <a:pPr marL="457200" lvl="1" indent="0">
              <a:buNone/>
            </a:pPr>
            <a:r>
              <a:rPr lang="fr-FR" sz="1400">
                <a:hlinkClick r:id="rId4"/>
              </a:rPr>
              <a:t>https://www.thespreadsheetguru.com/blog/2014/6/20/the-vba-guide-to-listobject-excel-tables</a:t>
            </a:r>
            <a:endParaRPr lang="fr-FR" sz="1400"/>
          </a:p>
          <a:p>
            <a:pPr marL="457200" lvl="1" indent="0">
              <a:buNone/>
            </a:pPr>
            <a:endParaRPr lang="fr-FR" sz="1400"/>
          </a:p>
        </p:txBody>
      </p:sp>
      <p:pic>
        <p:nvPicPr>
          <p:cNvPr id="10" name="Image 9">
            <a:extLst>
              <a:ext uri="{FF2B5EF4-FFF2-40B4-BE49-F238E27FC236}">
                <a16:creationId xmlns:a16="http://schemas.microsoft.com/office/drawing/2014/main" id="{63719CF5-ED16-40F3-A3EE-7DE88FABAF9B}"/>
              </a:ext>
            </a:extLst>
          </p:cNvPr>
          <p:cNvPicPr>
            <a:picLocks noChangeAspect="1"/>
          </p:cNvPicPr>
          <p:nvPr/>
        </p:nvPicPr>
        <p:blipFill rotWithShape="1">
          <a:blip r:embed="rId5"/>
          <a:srcRect r="12735"/>
          <a:stretch/>
        </p:blipFill>
        <p:spPr>
          <a:xfrm>
            <a:off x="5583859" y="3938750"/>
            <a:ext cx="3522513" cy="2411852"/>
          </a:xfrm>
          <a:prstGeom prst="rect">
            <a:avLst/>
          </a:prstGeom>
        </p:spPr>
      </p:pic>
      <p:pic>
        <p:nvPicPr>
          <p:cNvPr id="12" name="Image 11">
            <a:extLst>
              <a:ext uri="{FF2B5EF4-FFF2-40B4-BE49-F238E27FC236}">
                <a16:creationId xmlns:a16="http://schemas.microsoft.com/office/drawing/2014/main" id="{C0770157-C5C0-4509-93B4-25DED45E405C}"/>
              </a:ext>
            </a:extLst>
          </p:cNvPr>
          <p:cNvPicPr>
            <a:picLocks noChangeAspect="1"/>
          </p:cNvPicPr>
          <p:nvPr/>
        </p:nvPicPr>
        <p:blipFill>
          <a:blip r:embed="rId6"/>
          <a:stretch>
            <a:fillRect/>
          </a:stretch>
        </p:blipFill>
        <p:spPr>
          <a:xfrm>
            <a:off x="9445118" y="216168"/>
            <a:ext cx="2606086" cy="6474753"/>
          </a:xfrm>
          <a:prstGeom prst="rect">
            <a:avLst/>
          </a:prstGeom>
        </p:spPr>
      </p:pic>
    </p:spTree>
    <p:extLst>
      <p:ext uri="{BB962C8B-B14F-4D97-AF65-F5344CB8AC3E}">
        <p14:creationId xmlns:p14="http://schemas.microsoft.com/office/powerpoint/2010/main" val="16775206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3223</TotalTime>
  <Words>670</Words>
  <Application>Microsoft Office PowerPoint</Application>
  <PresentationFormat>Grand écran</PresentationFormat>
  <Paragraphs>91</Paragraphs>
  <Slides>14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14</vt:i4>
      </vt:variant>
    </vt:vector>
  </HeadingPairs>
  <TitlesOfParts>
    <vt:vector size="18" baseType="lpstr">
      <vt:lpstr>Arial</vt:lpstr>
      <vt:lpstr>Calibri</vt:lpstr>
      <vt:lpstr>Calibri Light</vt:lpstr>
      <vt:lpstr>Thème Office</vt:lpstr>
      <vt:lpstr>Séminaire VBA pour débutants</vt:lpstr>
      <vt:lpstr>Introduction</vt:lpstr>
      <vt:lpstr>Des compétences transférables</vt:lpstr>
      <vt:lpstr>Avant le VBA</vt:lpstr>
      <vt:lpstr>Préparation</vt:lpstr>
      <vt:lpstr>Internet</vt:lpstr>
      <vt:lpstr>Variables</vt:lpstr>
      <vt:lpstr>Variables</vt:lpstr>
      <vt:lpstr>Introduction à la notion d’objet dans Excel.</vt:lpstr>
      <vt:lpstr>Boucles : For…</vt:lpstr>
      <vt:lpstr>Conditions</vt:lpstr>
      <vt:lpstr>Userform : msgbox, inputbox,  textbox, boutons d’options, boutons de commande et bien plus</vt:lpstr>
      <vt:lpstr>Aller plus loin</vt:lpstr>
      <vt:lpstr>Additional quotes for the evening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Gaëtan Mourmant</dc:creator>
  <cp:lastModifiedBy>Gaëtan Mourmant</cp:lastModifiedBy>
  <cp:revision>18</cp:revision>
  <dcterms:created xsi:type="dcterms:W3CDTF">2021-01-05T23:41:22Z</dcterms:created>
  <dcterms:modified xsi:type="dcterms:W3CDTF">2021-01-08T22:00:30Z</dcterms:modified>
</cp:coreProperties>
</file>