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5" r:id="rId3"/>
    <p:sldId id="289" r:id="rId4"/>
    <p:sldId id="272" r:id="rId5"/>
    <p:sldId id="271" r:id="rId6"/>
    <p:sldId id="285" r:id="rId7"/>
    <p:sldId id="280" r:id="rId8"/>
    <p:sldId id="291" r:id="rId9"/>
    <p:sldId id="270" r:id="rId10"/>
    <p:sldId id="279" r:id="rId11"/>
    <p:sldId id="273" r:id="rId12"/>
    <p:sldId id="278" r:id="rId13"/>
    <p:sldId id="288" r:id="rId14"/>
    <p:sldId id="281" r:id="rId15"/>
    <p:sldId id="282" r:id="rId16"/>
    <p:sldId id="283" r:id="rId17"/>
    <p:sldId id="287" r:id="rId18"/>
    <p:sldId id="292" r:id="rId19"/>
    <p:sldId id="277" r:id="rId20"/>
    <p:sldId id="264" r:id="rId21"/>
    <p:sldId id="269" r:id="rId22"/>
    <p:sldId id="294" r:id="rId23"/>
    <p:sldId id="275" r:id="rId24"/>
    <p:sldId id="293" r:id="rId25"/>
    <p:sldId id="286" r:id="rId26"/>
    <p:sldId id="284" r:id="rId27"/>
  </p:sldIdLst>
  <p:sldSz cx="12192000" cy="6858000"/>
  <p:notesSz cx="6858000" cy="9144000"/>
  <p:defaultTextStyle>
    <a:defPPr>
      <a:defRPr lang="en-US"/>
    </a:defPPr>
    <a:lvl1pPr marL="0" algn="l" defTabSz="914381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191" algn="l" defTabSz="914381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381" algn="l" defTabSz="914381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576" algn="l" defTabSz="914381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767" algn="l" defTabSz="914381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958" algn="l" defTabSz="914381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3148" algn="l" defTabSz="914381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200339" algn="l" defTabSz="914381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7534" algn="l" defTabSz="914381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58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8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0DFA80-E88F-44FF-B109-2AEA6C9299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4" y="1122364"/>
            <a:ext cx="9143998" cy="2387599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3A3B73C-8825-4AF3-945E-A13CE3F8B3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4" y="3602039"/>
            <a:ext cx="9143998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147" indent="0" algn="ctr">
              <a:buNone/>
              <a:defRPr sz="1997"/>
            </a:lvl2pPr>
            <a:lvl3pPr marL="914295" indent="0" algn="ctr">
              <a:buNone/>
              <a:defRPr sz="1799"/>
            </a:lvl3pPr>
            <a:lvl4pPr marL="1371448" indent="0" algn="ctr">
              <a:buNone/>
              <a:defRPr sz="1602"/>
            </a:lvl4pPr>
            <a:lvl5pPr marL="1828596" indent="0" algn="ctr">
              <a:buNone/>
              <a:defRPr sz="1602"/>
            </a:lvl5pPr>
            <a:lvl6pPr marL="2285743" indent="0" algn="ctr">
              <a:buNone/>
              <a:defRPr sz="1602"/>
            </a:lvl6pPr>
            <a:lvl7pPr marL="2742890" indent="0" algn="ctr">
              <a:buNone/>
              <a:defRPr sz="1602"/>
            </a:lvl7pPr>
            <a:lvl8pPr marL="3200044" indent="0" algn="ctr">
              <a:buNone/>
              <a:defRPr sz="1602"/>
            </a:lvl8pPr>
            <a:lvl9pPr marL="3657191" indent="0" algn="ctr">
              <a:buNone/>
              <a:defRPr sz="1602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0F91034-46D3-480F-A7D8-20E21CC5C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F3179-8489-4E29-A0BE-2C2DCB5AB9EB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23B2C51-DE23-4CF0-854D-230C80779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8D71D48-D9AA-4E84-B93F-E64013E90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CF386-6306-4BBB-9E58-3B03BEAFA4B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719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0A6E19-006D-4FE5-A686-2803F61A6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1351DED-EC03-4EEE-AB54-01E76DD6E2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DC91BD4-E32B-4375-AB4E-DC48175FC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F3179-8489-4E29-A0BE-2C2DCB5AB9EB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1077D6-CCA3-4B70-88FC-0FF30CE95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9918405-7396-4384-96BF-C52AA6FDD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CF386-6306-4BBB-9E58-3B03BEAFA4B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505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E5776DF-264D-4D44-A948-1B2F480F5F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7"/>
            <a:ext cx="2628897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92391BE-48D6-49B1-B221-28EE7EA632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5" y="365127"/>
            <a:ext cx="7734298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4472AB0-93EF-410F-9942-E27D4E779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F3179-8489-4E29-A0BE-2C2DCB5AB9EB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E5B013-6771-497B-B4D5-FEE62EAEB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FE60860-4C17-4E1F-B906-0200BAB76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CF386-6306-4BBB-9E58-3B03BEAFA4B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427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4963A0-5035-4AB1-AC3D-12B88C5A1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488E9B-8EB9-440D-B38B-B9B3170FE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03168ED-0862-4F28-BCF5-AAB3B48A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F3179-8489-4E29-A0BE-2C2DCB5AB9EB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FCBE895-F4B3-4D59-BFB4-E65861600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D5BCA95-C5AC-4E8B-A2E6-1006E813C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CF386-6306-4BBB-9E58-3B03BEAFA4B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340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52B3F7-6F59-40D1-832A-7F752DDEF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2" cy="2852736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9878494-4955-414B-B3B3-E2FC7DF466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4589463"/>
            <a:ext cx="1051560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147" indent="0">
              <a:buNone/>
              <a:defRPr sz="1997">
                <a:solidFill>
                  <a:schemeClr val="tx1">
                    <a:tint val="75000"/>
                  </a:schemeClr>
                </a:solidFill>
              </a:defRPr>
            </a:lvl2pPr>
            <a:lvl3pPr marL="914295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448" indent="0">
              <a:buNone/>
              <a:defRPr sz="1602">
                <a:solidFill>
                  <a:schemeClr val="tx1">
                    <a:tint val="75000"/>
                  </a:schemeClr>
                </a:solidFill>
              </a:defRPr>
            </a:lvl4pPr>
            <a:lvl5pPr marL="1828596" indent="0">
              <a:buNone/>
              <a:defRPr sz="1602">
                <a:solidFill>
                  <a:schemeClr val="tx1">
                    <a:tint val="75000"/>
                  </a:schemeClr>
                </a:solidFill>
              </a:defRPr>
            </a:lvl5pPr>
            <a:lvl6pPr marL="2285743" indent="0">
              <a:buNone/>
              <a:defRPr sz="1602">
                <a:solidFill>
                  <a:schemeClr val="tx1">
                    <a:tint val="75000"/>
                  </a:schemeClr>
                </a:solidFill>
              </a:defRPr>
            </a:lvl6pPr>
            <a:lvl7pPr marL="2742890" indent="0">
              <a:buNone/>
              <a:defRPr sz="1602">
                <a:solidFill>
                  <a:schemeClr val="tx1">
                    <a:tint val="75000"/>
                  </a:schemeClr>
                </a:solidFill>
              </a:defRPr>
            </a:lvl7pPr>
            <a:lvl8pPr marL="3200044" indent="0">
              <a:buNone/>
              <a:defRPr sz="1602">
                <a:solidFill>
                  <a:schemeClr val="tx1">
                    <a:tint val="75000"/>
                  </a:schemeClr>
                </a:solidFill>
              </a:defRPr>
            </a:lvl8pPr>
            <a:lvl9pPr marL="3657191" indent="0">
              <a:buNone/>
              <a:defRPr sz="160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866AF03-39C6-4DE1-9023-24B08E2DE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F3179-8489-4E29-A0BE-2C2DCB5AB9EB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152BB95-DEAE-4D55-806A-A06A836E5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1975CA-403D-4564-886D-BE679E4F5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CF386-6306-4BBB-9E58-3B03BEAFA4B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267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A174ED-6323-4C92-B183-613FE16E5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B72635-60BD-4EF4-8F76-A5E1C0CF95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2" y="1825625"/>
            <a:ext cx="5181601" cy="435133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CD6773D-D218-404A-937C-4790932F1A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7" y="1825625"/>
            <a:ext cx="5181601" cy="435133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E9D96E3-2257-4FE3-A025-D5685E236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F3179-8489-4E29-A0BE-2C2DCB5AB9EB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8AE54AF-4CEA-4138-96B8-114B7BCDD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11FD2A7-FCF4-47C5-9C47-F32F0DA29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CF386-6306-4BBB-9E58-3B03BEAFA4B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417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D6610B-7511-4610-9AAF-1926527D3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5" y="365127"/>
            <a:ext cx="10515602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0D610C-A967-4494-8B39-49C413D38F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8" cy="823913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147" indent="0">
              <a:buNone/>
              <a:defRPr sz="1997" b="1"/>
            </a:lvl2pPr>
            <a:lvl3pPr marL="914295" indent="0">
              <a:buNone/>
              <a:defRPr sz="1799" b="1"/>
            </a:lvl3pPr>
            <a:lvl4pPr marL="1371448" indent="0">
              <a:buNone/>
              <a:defRPr sz="1602" b="1"/>
            </a:lvl4pPr>
            <a:lvl5pPr marL="1828596" indent="0">
              <a:buNone/>
              <a:defRPr sz="1602" b="1"/>
            </a:lvl5pPr>
            <a:lvl6pPr marL="2285743" indent="0">
              <a:buNone/>
              <a:defRPr sz="1602" b="1"/>
            </a:lvl6pPr>
            <a:lvl7pPr marL="2742890" indent="0">
              <a:buNone/>
              <a:defRPr sz="1602" b="1"/>
            </a:lvl7pPr>
            <a:lvl8pPr marL="3200044" indent="0">
              <a:buNone/>
              <a:defRPr sz="1602" b="1"/>
            </a:lvl8pPr>
            <a:lvl9pPr marL="3657191" indent="0">
              <a:buNone/>
              <a:defRPr sz="1602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5DEAC57-4A2C-4A64-A756-78B7E9C174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6"/>
            <a:ext cx="51577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576AD47-37E0-4E38-9B85-D4E5A52C9B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90" cy="823913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147" indent="0">
              <a:buNone/>
              <a:defRPr sz="1997" b="1"/>
            </a:lvl2pPr>
            <a:lvl3pPr marL="914295" indent="0">
              <a:buNone/>
              <a:defRPr sz="1799" b="1"/>
            </a:lvl3pPr>
            <a:lvl4pPr marL="1371448" indent="0">
              <a:buNone/>
              <a:defRPr sz="1602" b="1"/>
            </a:lvl4pPr>
            <a:lvl5pPr marL="1828596" indent="0">
              <a:buNone/>
              <a:defRPr sz="1602" b="1"/>
            </a:lvl5pPr>
            <a:lvl6pPr marL="2285743" indent="0">
              <a:buNone/>
              <a:defRPr sz="1602" b="1"/>
            </a:lvl6pPr>
            <a:lvl7pPr marL="2742890" indent="0">
              <a:buNone/>
              <a:defRPr sz="1602" b="1"/>
            </a:lvl7pPr>
            <a:lvl8pPr marL="3200044" indent="0">
              <a:buNone/>
              <a:defRPr sz="1602" b="1"/>
            </a:lvl8pPr>
            <a:lvl9pPr marL="3657191" indent="0">
              <a:buNone/>
              <a:defRPr sz="1602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D324490-CC46-402A-8097-B490A4EB5C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6"/>
            <a:ext cx="518319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E284828-5873-4AE6-AC5D-F580F4ACF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F3179-8489-4E29-A0BE-2C2DCB5AB9EB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2A31CB3-7E06-40B7-9933-0DCEB0F4A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417EB12-2346-48EC-83A4-485606971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CF386-6306-4BBB-9E58-3B03BEAFA4B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63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D6AA60-E434-4649-BBB4-8B8A7E5EB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A14D594-0C21-4034-8888-93645910D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F3179-8489-4E29-A0BE-2C2DCB5AB9EB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0E09738-A5EF-4507-82AE-67A6D0308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0FE663B-5BF5-49AF-BC77-91214B5EE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CF386-6306-4BBB-9E58-3B03BEAFA4B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45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FE80ECF-5EF7-4671-95C4-284FC7825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F3179-8489-4E29-A0BE-2C2DCB5AB9EB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CF98887-2241-4D75-AFA5-E2E1D5C64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B1B8D68-90FD-421E-9269-FE15EEFE7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CF386-6306-4BBB-9E58-3B03BEAFA4B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500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4A1344-7748-48AD-9137-8DE5EEC9A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4" cy="1600200"/>
          </a:xfrm>
        </p:spPr>
        <p:txBody>
          <a:bodyPr anchor="b"/>
          <a:lstStyle>
            <a:lvl1pPr>
              <a:defRPr sz="3197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945AF6-B61E-4DF9-95C1-D80943F44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90" y="987426"/>
            <a:ext cx="6172197" cy="4873625"/>
          </a:xfrm>
        </p:spPr>
        <p:txBody>
          <a:bodyPr/>
          <a:lstStyle>
            <a:lvl1pPr>
              <a:defRPr sz="3197"/>
            </a:lvl1pPr>
            <a:lvl2pPr>
              <a:defRPr sz="2801"/>
            </a:lvl2pPr>
            <a:lvl3pPr>
              <a:defRPr sz="2399"/>
            </a:lvl3pPr>
            <a:lvl4pPr>
              <a:defRPr sz="1997"/>
            </a:lvl4pPr>
            <a:lvl5pPr>
              <a:defRPr sz="1997"/>
            </a:lvl5pPr>
            <a:lvl6pPr>
              <a:defRPr sz="1997"/>
            </a:lvl6pPr>
            <a:lvl7pPr>
              <a:defRPr sz="1997"/>
            </a:lvl7pPr>
            <a:lvl8pPr>
              <a:defRPr sz="1997"/>
            </a:lvl8pPr>
            <a:lvl9pPr>
              <a:defRPr sz="1997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CD2FFBD-DE0F-4537-A483-F39CA85956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4" cy="3811589"/>
          </a:xfrm>
        </p:spPr>
        <p:txBody>
          <a:bodyPr/>
          <a:lstStyle>
            <a:lvl1pPr marL="0" indent="0">
              <a:buNone/>
              <a:defRPr sz="1602"/>
            </a:lvl1pPr>
            <a:lvl2pPr marL="457147" indent="0">
              <a:buNone/>
              <a:defRPr sz="1397"/>
            </a:lvl2pPr>
            <a:lvl3pPr marL="914295" indent="0">
              <a:buNone/>
              <a:defRPr sz="1200"/>
            </a:lvl3pPr>
            <a:lvl4pPr marL="1371448" indent="0">
              <a:buNone/>
              <a:defRPr sz="1002"/>
            </a:lvl4pPr>
            <a:lvl5pPr marL="1828596" indent="0">
              <a:buNone/>
              <a:defRPr sz="1002"/>
            </a:lvl5pPr>
            <a:lvl6pPr marL="2285743" indent="0">
              <a:buNone/>
              <a:defRPr sz="1002"/>
            </a:lvl6pPr>
            <a:lvl7pPr marL="2742890" indent="0">
              <a:buNone/>
              <a:defRPr sz="1002"/>
            </a:lvl7pPr>
            <a:lvl8pPr marL="3200044" indent="0">
              <a:buNone/>
              <a:defRPr sz="1002"/>
            </a:lvl8pPr>
            <a:lvl9pPr marL="3657191" indent="0">
              <a:buNone/>
              <a:defRPr sz="100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1490DFC-022F-4896-B6FA-82913E17A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F3179-8489-4E29-A0BE-2C2DCB5AB9EB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FE30E88-846A-4014-A4F9-A3447F2FF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17CFC11-157B-477F-BD6D-354B8159F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CF386-6306-4BBB-9E58-3B03BEAFA4B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694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CF9DBF-58C4-4206-9496-B077125C7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4" cy="1600200"/>
          </a:xfrm>
        </p:spPr>
        <p:txBody>
          <a:bodyPr anchor="b"/>
          <a:lstStyle>
            <a:lvl1pPr>
              <a:defRPr sz="3197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C5BC4E9-F92B-43DB-8CAE-FB16183D36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90" y="987426"/>
            <a:ext cx="6172197" cy="4873625"/>
          </a:xfrm>
        </p:spPr>
        <p:txBody>
          <a:bodyPr/>
          <a:lstStyle>
            <a:lvl1pPr marL="0" indent="0">
              <a:buNone/>
              <a:defRPr sz="3197"/>
            </a:lvl1pPr>
            <a:lvl2pPr marL="457147" indent="0">
              <a:buNone/>
              <a:defRPr sz="2801"/>
            </a:lvl2pPr>
            <a:lvl3pPr marL="914295" indent="0">
              <a:buNone/>
              <a:defRPr sz="2399"/>
            </a:lvl3pPr>
            <a:lvl4pPr marL="1371448" indent="0">
              <a:buNone/>
              <a:defRPr sz="1997"/>
            </a:lvl4pPr>
            <a:lvl5pPr marL="1828596" indent="0">
              <a:buNone/>
              <a:defRPr sz="1997"/>
            </a:lvl5pPr>
            <a:lvl6pPr marL="2285743" indent="0">
              <a:buNone/>
              <a:defRPr sz="1997"/>
            </a:lvl6pPr>
            <a:lvl7pPr marL="2742890" indent="0">
              <a:buNone/>
              <a:defRPr sz="1997"/>
            </a:lvl7pPr>
            <a:lvl8pPr marL="3200044" indent="0">
              <a:buNone/>
              <a:defRPr sz="1997"/>
            </a:lvl8pPr>
            <a:lvl9pPr marL="3657191" indent="0">
              <a:buNone/>
              <a:defRPr sz="1997"/>
            </a:lvl9pPr>
          </a:lstStyle>
          <a:p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28962AA-8BC2-4173-8EAF-3F90245EF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4" cy="3811589"/>
          </a:xfrm>
        </p:spPr>
        <p:txBody>
          <a:bodyPr/>
          <a:lstStyle>
            <a:lvl1pPr marL="0" indent="0">
              <a:buNone/>
              <a:defRPr sz="1602"/>
            </a:lvl1pPr>
            <a:lvl2pPr marL="457147" indent="0">
              <a:buNone/>
              <a:defRPr sz="1397"/>
            </a:lvl2pPr>
            <a:lvl3pPr marL="914295" indent="0">
              <a:buNone/>
              <a:defRPr sz="1200"/>
            </a:lvl3pPr>
            <a:lvl4pPr marL="1371448" indent="0">
              <a:buNone/>
              <a:defRPr sz="1002"/>
            </a:lvl4pPr>
            <a:lvl5pPr marL="1828596" indent="0">
              <a:buNone/>
              <a:defRPr sz="1002"/>
            </a:lvl5pPr>
            <a:lvl6pPr marL="2285743" indent="0">
              <a:buNone/>
              <a:defRPr sz="1002"/>
            </a:lvl6pPr>
            <a:lvl7pPr marL="2742890" indent="0">
              <a:buNone/>
              <a:defRPr sz="1002"/>
            </a:lvl7pPr>
            <a:lvl8pPr marL="3200044" indent="0">
              <a:buNone/>
              <a:defRPr sz="1002"/>
            </a:lvl8pPr>
            <a:lvl9pPr marL="3657191" indent="0">
              <a:buNone/>
              <a:defRPr sz="100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B607D85-EED5-4A08-B34D-79633ACC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F3179-8489-4E29-A0BE-2C2DCB5AB9EB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3E0A099-8C40-4C4C-9A13-036261031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9944518-5C42-48E0-AFE8-C157E40A0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CF386-6306-4BBB-9E58-3B03BEAFA4B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646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B77E53C-75D4-4D91-BEEC-980246C47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7"/>
            <a:ext cx="105156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D1DEFF3-3AFB-407F-8E55-A7D3CEA3AD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2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FB79248-9198-461C-9EDC-DCAF746712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5" y="6356353"/>
            <a:ext cx="2743201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F3179-8489-4E29-A0BE-2C2DCB5AB9EB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915F212-26AE-41CC-B386-DA411C5B6E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4" y="6356353"/>
            <a:ext cx="4114798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748DE23-6564-40B1-8702-FFA2A19E10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1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CF386-6306-4BBB-9E58-3B03BEAFA4B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959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295" rtl="0" eaLnBrk="1" latinLnBrk="0" hangingPunct="1">
        <a:lnSpc>
          <a:spcPct val="90000"/>
        </a:lnSpc>
        <a:spcBef>
          <a:spcPct val="0"/>
        </a:spcBef>
        <a:buNone/>
        <a:defRPr sz="43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295" rtl="0" eaLnBrk="1" latinLnBrk="0" hangingPunct="1">
        <a:lnSpc>
          <a:spcPct val="90000"/>
        </a:lnSpc>
        <a:spcBef>
          <a:spcPts val="1002"/>
        </a:spcBef>
        <a:buFont typeface="Arial" panose="020B0604020202020204" pitchFamily="34" charset="0"/>
        <a:buChar char="•"/>
        <a:defRPr sz="2801" kern="1200">
          <a:solidFill>
            <a:schemeClr val="tx1"/>
          </a:solidFill>
          <a:latin typeface="+mn-lt"/>
          <a:ea typeface="+mn-ea"/>
          <a:cs typeface="+mn-cs"/>
        </a:defRPr>
      </a:lvl1pPr>
      <a:lvl2pPr marL="685724" indent="-228577" algn="l" defTabSz="914295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872" indent="-228577" algn="l" defTabSz="914295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997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9" indent="-228577" algn="l" defTabSz="914295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172" indent="-228577" algn="l" defTabSz="914295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320" indent="-228577" algn="l" defTabSz="914295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7" indent="-228577" algn="l" defTabSz="914295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5" indent="-228577" algn="l" defTabSz="914295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8" indent="-228577" algn="l" defTabSz="914295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47" algn="l" defTabSz="91429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295" algn="l" defTabSz="91429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8" algn="l" defTabSz="91429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6" algn="l" defTabSz="91429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3" algn="l" defTabSz="91429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0" algn="l" defTabSz="91429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4" algn="l" defTabSz="91429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1" algn="l" defTabSz="91429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xlerateur.com/divers/2021/04/15/changer-la-source-dune-requete-powerquery-11856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exceleratorbi.com.au/self-referencing-tables-power-query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xlerateur.com/divers/2019/10/09/gerer-lajout-manuel-de-donnees-dans-une-table-liee-a-un-fichier-externe-9865/" TargetMode="External"/><Relationship Id="rId4" Type="http://schemas.openxmlformats.org/officeDocument/2006/relationships/hyperlink" Target="https://www.xlerateur.com/divers/2019/10/07/powerquery-conserver-les-donnees-saisies-dans-excel-et-liee-a-une-requete-externe-9839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youtu.be/ZZS2Szc2Ues?t=1959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p3adaptive.com/category/power-query/page/2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i3SjDEC8gUU&amp;t=23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xlerateur.com/points-clefs-de-power-query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18"/>
          </a:p>
        </p:txBody>
      </p:sp>
      <p:pic>
        <p:nvPicPr>
          <p:cNvPr id="17" name="Image 16" descr="Une image contenant laser, scène&#10;&#10;Description générée automatiquement">
            <a:extLst>
              <a:ext uri="{FF2B5EF4-FFF2-40B4-BE49-F238E27FC236}">
                <a16:creationId xmlns:a16="http://schemas.microsoft.com/office/drawing/2014/main" id="{B92EECEF-744E-44EA-B63A-F53C95F713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515" r="9089" b="10562"/>
          <a:stretch/>
        </p:blipFill>
        <p:spPr>
          <a:xfrm>
            <a:off x="3523494" y="10"/>
            <a:ext cx="8668512" cy="6857993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18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73C0A8C-A4FD-4455-86F0-06CB3BF5CC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4" y="1122363"/>
            <a:ext cx="4023362" cy="3204137"/>
          </a:xfrm>
        </p:spPr>
        <p:txBody>
          <a:bodyPr anchor="b">
            <a:normAutofit/>
          </a:bodyPr>
          <a:lstStyle/>
          <a:p>
            <a:pPr algn="l"/>
            <a:r>
              <a:rPr lang="fr-FR" sz="4798"/>
              <a:t>PowerQuery</a:t>
            </a:r>
            <a:r>
              <a:rPr lang="fr-FR" sz="4798" dirty="0"/>
              <a:t>, niveau intermédiaire et avancé</a:t>
            </a:r>
            <a:endParaRPr lang="en-US" sz="4798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DF58D3B-87B0-44BD-BC0B-AD50DF53C5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4" y="4872923"/>
            <a:ext cx="4023362" cy="1208141"/>
          </a:xfrm>
        </p:spPr>
        <p:txBody>
          <a:bodyPr>
            <a:normAutofit/>
          </a:bodyPr>
          <a:lstStyle/>
          <a:p>
            <a:pPr algn="l"/>
            <a:r>
              <a:rPr lang="fr-FR" sz="1997" dirty="0"/>
              <a:t>Formation live de deux heures</a:t>
            </a:r>
            <a:endParaRPr lang="en-US" sz="1997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3" cy="7040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18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33" y="4546916"/>
            <a:ext cx="3977640" cy="18291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5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903574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40F272-D213-4DC6-B2BC-2F3960C44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dirty="0"/>
              <a:t>Existence des outils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67525BB-0891-4CE5-BAF0-DF7D361B4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2800" b="1" dirty="0">
                <a:effectLst/>
              </a:rPr>
              <a:t>Depuis Excel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2800" dirty="0">
                <a:effectLst/>
              </a:rPr>
              <a:t>1 Charger des données dans PowerQuery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2800" dirty="0">
                <a:effectLst/>
              </a:rPr>
              <a:t>2 Afficher le volet Données et requêtes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2800" dirty="0">
                <a:effectLst/>
              </a:rPr>
              <a:t>3 Double-clic pour éditer la requête 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2800" dirty="0">
                <a:effectLst/>
              </a:rPr>
              <a:t>4 Organiser les requêtes en groupe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fr-FR" sz="28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2800" b="1" dirty="0"/>
              <a:t>Dans PowerQuery</a:t>
            </a:r>
            <a:endParaRPr lang="fr-FR" sz="2800" b="1" dirty="0">
              <a:effectLst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2800" dirty="0">
                <a:effectLst/>
              </a:rPr>
              <a:t>5 Dans PowerQuery, afficher la barre de formule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2800" dirty="0">
                <a:effectLst/>
              </a:rPr>
              <a:t>7 “Décroiser” un tableau croisé dynamique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2800" dirty="0">
                <a:effectLst/>
              </a:rPr>
              <a:t>8 Combiner des requêtes 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2800" dirty="0">
                <a:effectLst/>
              </a:rPr>
              <a:t>9 Ajouter des requêtes 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2800" dirty="0">
                <a:effectLst/>
              </a:rPr>
              <a:t>11 Les endroits auxquels on ne pense pas 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2800" dirty="0">
                <a:effectLst/>
              </a:rPr>
              <a:t>18 Éviter de rapatrier le résultat (visible) de la requête: fermer et charger avec seulement la connexion 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2800" dirty="0">
                <a:effectLst/>
              </a:rPr>
              <a:t>21 Créer une requête vide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2800" dirty="0">
                <a:effectLst/>
              </a:rPr>
              <a:t>26 Drill-Down pour récupérer le contenu d'une "cellule"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2800" dirty="0"/>
              <a:t>27 Utiliser les en-têtes comme première ligne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2800" dirty="0"/>
              <a:t>28 Ajouter une étape avec fx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2800" dirty="0"/>
              <a:t>30 Quatre combinaisons tactiques de base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2800" dirty="0">
                <a:effectLst/>
              </a:rPr>
              <a:t>31 Formules matricielles dynamiques et PowerQuery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2800" dirty="0">
                <a:effectLst/>
              </a:rPr>
              <a:t>32 Analyse des dépendances entre requêtes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2800" dirty="0"/>
              <a:t>33 Les types de données</a:t>
            </a:r>
            <a:endParaRPr lang="fr-FR" sz="2800" dirty="0">
              <a:effectLst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fr-FR" sz="2800" dirty="0"/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fr-FR" sz="2800" dirty="0">
              <a:effectLst/>
            </a:endParaRPr>
          </a:p>
          <a:p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9D80BE5-84F6-4797-9D04-C850A4572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720" y="3538171"/>
            <a:ext cx="3439005" cy="151468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4A14585-7D7E-4241-9C4B-D0AEB120C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7292" y="5187792"/>
            <a:ext cx="3858163" cy="112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287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0F1661-B1B9-4434-B4C1-A40C5FD60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Syntaxe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12A163-A20F-415A-A711-F95321D0BD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2800" dirty="0">
                <a:solidFill>
                  <a:schemeClr val="accent2">
                    <a:lumMod val="75000"/>
                  </a:schemeClr>
                </a:solidFill>
                <a:effectLst/>
              </a:rPr>
              <a:t>6 Comprendre la correspondance des étapes avec le code qui commence par un # 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2800" dirty="0">
                <a:solidFill>
                  <a:schemeClr val="accent2">
                    <a:lumMod val="75000"/>
                  </a:schemeClr>
                </a:solidFill>
                <a:effectLst/>
              </a:rPr>
              <a:t>12 Attention aux majuscules et minuscules 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2800" dirty="0">
                <a:solidFill>
                  <a:schemeClr val="accent2">
                    <a:lumMod val="75000"/>
                  </a:schemeClr>
                </a:solidFill>
                <a:effectLst/>
              </a:rPr>
              <a:t>13 Un peu de syntaxe 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2800" dirty="0">
                <a:solidFill>
                  <a:schemeClr val="accent2">
                    <a:lumMod val="75000"/>
                  </a:schemeClr>
                </a:solidFill>
                <a:effectLst/>
              </a:rPr>
              <a:t>16 Comprendre le </a:t>
            </a:r>
            <a:r>
              <a:rPr lang="fr-FR" sz="2800" dirty="0" err="1">
                <a:solidFill>
                  <a:schemeClr val="accent2">
                    <a:lumMod val="75000"/>
                  </a:schemeClr>
                </a:solidFill>
                <a:effectLst/>
              </a:rPr>
              <a:t>each</a:t>
            </a:r>
            <a:r>
              <a:rPr lang="fr-FR" sz="2800" dirty="0">
                <a:solidFill>
                  <a:schemeClr val="accent2">
                    <a:lumMod val="75000"/>
                  </a:schemeClr>
                </a:solidFill>
                <a:effectLst/>
              </a:rPr>
              <a:t>…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2800" dirty="0">
                <a:solidFill>
                  <a:schemeClr val="accent2">
                    <a:lumMod val="75000"/>
                  </a:schemeClr>
                </a:solidFill>
                <a:effectLst/>
              </a:rPr>
              <a:t>17 Utiliser un SI…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2800" dirty="0">
                <a:solidFill>
                  <a:schemeClr val="accent2">
                    <a:lumMod val="75000"/>
                  </a:schemeClr>
                </a:solidFill>
                <a:effectLst/>
              </a:rPr>
              <a:t>19 Vous avez le message “</a:t>
            </a:r>
            <a:r>
              <a:rPr lang="fr-FR" sz="2800" dirty="0" err="1">
                <a:solidFill>
                  <a:schemeClr val="accent2">
                    <a:lumMod val="75000"/>
                  </a:schemeClr>
                </a:solidFill>
                <a:effectLst/>
              </a:rPr>
              <a:t>Formula.Firewall</a:t>
            </a:r>
            <a:r>
              <a:rPr lang="fr-FR" sz="2800" dirty="0">
                <a:solidFill>
                  <a:schemeClr val="accent2">
                    <a:lumMod val="75000"/>
                  </a:schemeClr>
                </a:solidFill>
                <a:effectLst/>
              </a:rPr>
              <a:t>: Requête « Données initiales » (étape « </a:t>
            </a:r>
            <a:r>
              <a:rPr lang="fr-FR" sz="2800" dirty="0" err="1">
                <a:solidFill>
                  <a:schemeClr val="accent2">
                    <a:lumMod val="75000"/>
                  </a:schemeClr>
                </a:solidFill>
                <a:effectLst/>
              </a:rPr>
              <a:t>Filtered</a:t>
            </a:r>
            <a:r>
              <a:rPr lang="fr-FR" sz="2800" dirty="0">
                <a:solidFill>
                  <a:schemeClr val="accent2">
                    <a:lumMod val="75000"/>
                  </a:schemeClr>
                </a:solidFill>
                <a:effectLst/>
              </a:rPr>
              <a:t> </a:t>
            </a:r>
            <a:r>
              <a:rPr lang="fr-FR" sz="2800" dirty="0" err="1">
                <a:solidFill>
                  <a:schemeClr val="accent2">
                    <a:lumMod val="75000"/>
                  </a:schemeClr>
                </a:solidFill>
                <a:effectLst/>
              </a:rPr>
              <a:t>Rows</a:t>
            </a:r>
            <a:r>
              <a:rPr lang="fr-FR" sz="2800" dirty="0">
                <a:solidFill>
                  <a:schemeClr val="accent2">
                    <a:lumMod val="75000"/>
                  </a:schemeClr>
                </a:solidFill>
                <a:effectLst/>
              </a:rPr>
              <a:t> ») référence d’autres requêtes ou étapes et ne peut donc pas accéder directement à une source de données. Reconstruisez cette combinaison de données.” de la mort qui tue ! 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2800" dirty="0">
                <a:solidFill>
                  <a:schemeClr val="accent2">
                    <a:lumMod val="75000"/>
                  </a:schemeClr>
                </a:solidFill>
              </a:rPr>
              <a:t>20 Renommer une étape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2800" dirty="0">
                <a:solidFill>
                  <a:schemeClr val="accent2">
                    <a:lumMod val="75000"/>
                  </a:schemeClr>
                </a:solidFill>
              </a:rPr>
              <a:t>23 Attention aux "" et autres guillemets.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fr-FR" sz="2800" dirty="0">
              <a:solidFill>
                <a:schemeClr val="accent2">
                  <a:lumMod val="75000"/>
                </a:schemeClr>
              </a:solidFill>
              <a:effectLst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fr-FR" sz="2800" dirty="0">
              <a:solidFill>
                <a:schemeClr val="accent2">
                  <a:lumMod val="75000"/>
                </a:schemeClr>
              </a:solidFill>
              <a:effectLst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fr-FR" sz="2800" dirty="0">
              <a:solidFill>
                <a:schemeClr val="accent2">
                  <a:lumMod val="75000"/>
                </a:schemeClr>
              </a:solidFill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40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0F1661-B1B9-4434-B4C1-A40C5FD60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dangers de PowerQuery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12A163-A20F-415A-A711-F95321D0BD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2800" dirty="0">
                <a:solidFill>
                  <a:srgbClr val="FF0000"/>
                </a:solidFill>
                <a:effectLst/>
              </a:rPr>
              <a:t>10 Comprendre le terme “d’autres colonnes”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800" dirty="0">
                <a:solidFill>
                  <a:srgbClr val="FF0000"/>
                </a:solidFill>
                <a:effectLst/>
              </a:rPr>
              <a:t>14 PowerQuery fonctionne en base 0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800" dirty="0">
                <a:solidFill>
                  <a:srgbClr val="FF0000"/>
                </a:solidFill>
                <a:effectLst/>
              </a:rPr>
              <a:t>15 Filtrer des lignes est équivalent à supprimer des lignes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800" dirty="0">
                <a:solidFill>
                  <a:srgbClr val="FF0000"/>
                </a:solidFill>
                <a:effectLst/>
              </a:rPr>
              <a:t>22 Problèmes de lenteurs 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398" dirty="0">
                <a:solidFill>
                  <a:srgbClr val="FF0000"/>
                </a:solidFill>
              </a:rPr>
              <a:t>Utiliser PowerQuery directement avec </a:t>
            </a:r>
            <a:r>
              <a:rPr lang="fr-FR" sz="2398" dirty="0" err="1">
                <a:solidFill>
                  <a:srgbClr val="FF0000"/>
                </a:solidFill>
              </a:rPr>
              <a:t>PowerBI</a:t>
            </a:r>
            <a:endParaRPr lang="fr-FR" sz="2398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2398" dirty="0">
                <a:solidFill>
                  <a:srgbClr val="FF0000"/>
                </a:solidFill>
              </a:rPr>
              <a:t>29 Attention à la notion d'objet. Il est parfois plus sécurisé de copier-coller le code M que de changer le nom de la source.</a:t>
            </a:r>
            <a:endParaRPr lang="fr-FR" sz="2398" dirty="0">
              <a:solidFill>
                <a:srgbClr val="FF0000"/>
              </a:solidFill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698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911DBBF1-3229-4BD9-B3D1-B4CA571E7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843625"/>
            <a:ext cx="1218882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5BC87C3E-1040-4EE4-9BDB-9537F7A1B3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6" y="968282"/>
            <a:ext cx="12188824" cy="4946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9D07996-8D46-4BD2-9695-AD7F30D13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338" y="1566473"/>
            <a:ext cx="10601325" cy="216672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Les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combinaisons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tactiques</a:t>
            </a:r>
            <a:endParaRPr lang="en-US" sz="6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2CDBECE-872A-4C73-9DC1-BB4E805E2C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3894594"/>
            <a:ext cx="27432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5CD5A0B-CDD7-427C-AA42-2EECFDFA1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6028863"/>
            <a:ext cx="1218882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424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F780A22D-61EA-43E3-BD94-3E39CF902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18509"/>
            <a:ext cx="12192000" cy="193949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5" name="Picture 4" descr="Échec et mat dans une partie d'échecs">
            <a:extLst>
              <a:ext uri="{FF2B5EF4-FFF2-40B4-BE49-F238E27FC236}">
                <a16:creationId xmlns:a16="http://schemas.microsoft.com/office/drawing/2014/main" id="{A9020E85-E254-4693-B1F5-D05FE7FAEA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52" r="26736"/>
          <a:stretch/>
        </p:blipFill>
        <p:spPr>
          <a:xfrm>
            <a:off x="982663" y="971550"/>
            <a:ext cx="1957388" cy="295592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9D07996-8D46-4BD2-9695-AD7F30D13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0824" y="4379976"/>
            <a:ext cx="8147304" cy="1069848"/>
          </a:xfrm>
          <a:solidFill>
            <a:srgbClr val="FFFFFF"/>
          </a:solidFill>
          <a:ln w="31750" cap="sq">
            <a:solidFill>
              <a:srgbClr val="5E5E52"/>
            </a:solidFill>
            <a:miter lim="800000"/>
          </a:ln>
        </p:spPr>
        <p:txBody>
          <a:bodyPr vert="horz" lIns="91440" tIns="45720" rIns="91440" bIns="45720" rtlCol="0">
            <a:normAutofit/>
          </a:bodyPr>
          <a:lstStyle/>
          <a:p>
            <a:pPr algn="ctr" defTabSz="914400"/>
            <a:r>
              <a:rPr lang="en-US" sz="3200" dirty="0"/>
              <a:t>Les </a:t>
            </a:r>
            <a:r>
              <a:rPr lang="en-US" sz="3200" dirty="0" err="1"/>
              <a:t>combinaisons</a:t>
            </a:r>
            <a:r>
              <a:rPr lang="en-US" sz="3200" dirty="0"/>
              <a:t> </a:t>
            </a:r>
            <a:r>
              <a:rPr lang="en-US" sz="3200" dirty="0" err="1"/>
              <a:t>tactiques</a:t>
            </a:r>
            <a:r>
              <a:rPr lang="en-US" sz="3200" dirty="0"/>
              <a:t> </a:t>
            </a:r>
            <a:r>
              <a:rPr lang="fr-FR" sz="3200" kern="120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(1)</a:t>
            </a:r>
            <a:br>
              <a:rPr lang="fr-FR" sz="3200" kern="120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</a:br>
            <a:r>
              <a:rPr lang="fr-FR" sz="3200" kern="120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Transposer – Remplir vers le bas - Transposer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1A5E4E4F-63A8-497C-85B6-2DBD4E111A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7871" y="971549"/>
            <a:ext cx="8080898" cy="295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127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68">
            <a:extLst>
              <a:ext uri="{FF2B5EF4-FFF2-40B4-BE49-F238E27FC236}">
                <a16:creationId xmlns:a16="http://schemas.microsoft.com/office/drawing/2014/main" id="{96918796-2918-40D6-BE3A-4600C47FCD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Échec et mat dans une partie d'échecs">
            <a:extLst>
              <a:ext uri="{FF2B5EF4-FFF2-40B4-BE49-F238E27FC236}">
                <a16:creationId xmlns:a16="http://schemas.microsoft.com/office/drawing/2014/main" id="{A9020E85-E254-4693-B1F5-D05FE7FAEA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52" r="26736"/>
          <a:stretch/>
        </p:blipFill>
        <p:spPr>
          <a:xfrm>
            <a:off x="1095375" y="2166938"/>
            <a:ext cx="2293938" cy="345757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48D59C3-2387-4BC7-8D31-3AA188983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163" y="2166938"/>
            <a:ext cx="7639050" cy="345757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9D07996-8D46-4BD2-9695-AD7F30D13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2747"/>
            <a:ext cx="10515600" cy="715556"/>
          </a:xfrm>
        </p:spPr>
        <p:txBody>
          <a:bodyPr vert="horz" lIns="91440" tIns="45720" rIns="91440" bIns="45720" rtlCol="0">
            <a:normAutofit/>
          </a:bodyPr>
          <a:lstStyle/>
          <a:p>
            <a:pPr algn="ctr" defTabSz="914400"/>
            <a:r>
              <a:rPr lang="en-US" sz="1500" dirty="0">
                <a:solidFill>
                  <a:schemeClr val="bg1"/>
                </a:solidFill>
              </a:rPr>
              <a:t>Les </a:t>
            </a:r>
            <a:r>
              <a:rPr lang="en-US" sz="1500" dirty="0" err="1">
                <a:solidFill>
                  <a:schemeClr val="bg1"/>
                </a:solidFill>
              </a:rPr>
              <a:t>combinaisons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tactiques</a:t>
            </a:r>
            <a:r>
              <a:rPr lang="en-US" sz="1500" dirty="0">
                <a:solidFill>
                  <a:schemeClr val="bg1"/>
                </a:solidFill>
              </a:rPr>
              <a:t> (2)</a:t>
            </a:r>
            <a:br>
              <a:rPr lang="en-US" sz="1500" dirty="0">
                <a:solidFill>
                  <a:schemeClr val="bg1"/>
                </a:solidFill>
              </a:rPr>
            </a:br>
            <a:r>
              <a:rPr lang="en-US" sz="1500" dirty="0">
                <a:solidFill>
                  <a:schemeClr val="bg1"/>
                </a:solidFill>
              </a:rPr>
              <a:t>Transposer – </a:t>
            </a:r>
            <a:r>
              <a:rPr lang="en-US" sz="1500" dirty="0" err="1">
                <a:solidFill>
                  <a:schemeClr val="bg1"/>
                </a:solidFill>
              </a:rPr>
              <a:t>Fusionner</a:t>
            </a:r>
            <a:r>
              <a:rPr lang="en-US" sz="1500" dirty="0">
                <a:solidFill>
                  <a:schemeClr val="bg1"/>
                </a:solidFill>
              </a:rPr>
              <a:t> les </a:t>
            </a:r>
            <a:r>
              <a:rPr lang="en-US" sz="1500" dirty="0" err="1">
                <a:solidFill>
                  <a:schemeClr val="bg1"/>
                </a:solidFill>
              </a:rPr>
              <a:t>colonnes</a:t>
            </a:r>
            <a:r>
              <a:rPr lang="en-US" sz="1500" dirty="0">
                <a:solidFill>
                  <a:schemeClr val="bg1"/>
                </a:solidFill>
              </a:rPr>
              <a:t> (</a:t>
            </a:r>
            <a:r>
              <a:rPr lang="en-US" sz="1500" dirty="0" err="1">
                <a:solidFill>
                  <a:schemeClr val="bg1"/>
                </a:solidFill>
              </a:rPr>
              <a:t>délimiteur</a:t>
            </a:r>
            <a:r>
              <a:rPr lang="en-US" sz="1500" dirty="0">
                <a:solidFill>
                  <a:schemeClr val="bg1"/>
                </a:solidFill>
              </a:rPr>
              <a:t> !) – Transposer – Première </a:t>
            </a:r>
            <a:r>
              <a:rPr lang="en-US" sz="1500" dirty="0" err="1">
                <a:solidFill>
                  <a:schemeClr val="bg1"/>
                </a:solidFill>
              </a:rPr>
              <a:t>ligne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en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titre</a:t>
            </a:r>
            <a:r>
              <a:rPr lang="en-US" sz="1500" dirty="0">
                <a:solidFill>
                  <a:schemeClr val="bg1"/>
                </a:solidFill>
              </a:rPr>
              <a:t> – </a:t>
            </a:r>
            <a:r>
              <a:rPr lang="en-US" sz="1500" dirty="0" err="1">
                <a:solidFill>
                  <a:schemeClr val="bg1"/>
                </a:solidFill>
              </a:rPr>
              <a:t>Fractionner</a:t>
            </a:r>
            <a:r>
              <a:rPr lang="en-US" sz="1500" dirty="0">
                <a:solidFill>
                  <a:schemeClr val="bg1"/>
                </a:solidFill>
              </a:rPr>
              <a:t> la </a:t>
            </a:r>
            <a:r>
              <a:rPr lang="en-US" sz="1500" dirty="0" err="1">
                <a:solidFill>
                  <a:schemeClr val="bg1"/>
                </a:solidFill>
              </a:rPr>
              <a:t>colonne</a:t>
            </a:r>
            <a:endParaRPr lang="en-US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79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765F4110-C0FC-4D61-ACD2-A7C950EAE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9D07996-8D46-4BD2-9695-AD7F30D13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defTabSz="914400"/>
            <a:r>
              <a:rPr lang="fr-FR" sz="2300" dirty="0">
                <a:solidFill>
                  <a:srgbClr val="FFFFFF"/>
                </a:solidFill>
              </a:rPr>
              <a:t>Les combinaisons tactiques (</a:t>
            </a:r>
            <a:r>
              <a:rPr lang="fr-FR" sz="2300" kern="1200" dirty="0">
                <a:solidFill>
                  <a:srgbClr val="FFFFFF"/>
                </a:solidFill>
              </a:rPr>
              <a:t>3)</a:t>
            </a:r>
            <a:br>
              <a:rPr lang="fr-FR" sz="2300" kern="1200" dirty="0">
                <a:solidFill>
                  <a:srgbClr val="FFFFFF"/>
                </a:solidFill>
              </a:rPr>
            </a:br>
            <a:r>
              <a:rPr lang="fr-FR" sz="2300" dirty="0">
                <a:solidFill>
                  <a:srgbClr val="FFFFFF"/>
                </a:solidFill>
              </a:rPr>
              <a:t>Utiliser des étapes comme des variables :</a:t>
            </a:r>
            <a:br>
              <a:rPr lang="fr-FR" sz="2300" dirty="0">
                <a:solidFill>
                  <a:srgbClr val="FFFFFF"/>
                </a:solidFill>
              </a:rPr>
            </a:br>
            <a:r>
              <a:rPr lang="fr-FR" sz="2300" dirty="0">
                <a:solidFill>
                  <a:srgbClr val="FFFFFF"/>
                </a:solidFill>
              </a:rPr>
              <a:t>	- Listes</a:t>
            </a:r>
            <a:br>
              <a:rPr lang="fr-FR" sz="2300" dirty="0">
                <a:solidFill>
                  <a:srgbClr val="FFFFFF"/>
                </a:solidFill>
              </a:rPr>
            </a:br>
            <a:r>
              <a:rPr lang="fr-FR" sz="2300" dirty="0">
                <a:solidFill>
                  <a:srgbClr val="FFFFFF"/>
                </a:solidFill>
              </a:rPr>
              <a:t>	- Valeurs</a:t>
            </a:r>
            <a:br>
              <a:rPr lang="en-US" sz="2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3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C94CBDB-A76C-499E-95AB-C0A049E31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Échec et mat dans une partie d'échecs">
            <a:extLst>
              <a:ext uri="{FF2B5EF4-FFF2-40B4-BE49-F238E27FC236}">
                <a16:creationId xmlns:a16="http://schemas.microsoft.com/office/drawing/2014/main" id="{A9020E85-E254-4693-B1F5-D05FE7FAEA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52" r="26736"/>
          <a:stretch/>
        </p:blipFill>
        <p:spPr>
          <a:xfrm>
            <a:off x="317635" y="321733"/>
            <a:ext cx="4160452" cy="621453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FD7FDAD-7DB6-40C1-B15A-652854CD6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9389" y="380198"/>
            <a:ext cx="6199698" cy="291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55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765F4110-C0FC-4D61-ACD2-A7C950EAE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9D07996-8D46-4BD2-9695-AD7F30D13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defTabSz="914400"/>
            <a:r>
              <a:rPr lang="fr-FR" sz="2300" dirty="0">
                <a:solidFill>
                  <a:srgbClr val="FFFFFF"/>
                </a:solidFill>
              </a:rPr>
              <a:t>Les combinaisons tactiques </a:t>
            </a:r>
            <a:r>
              <a:rPr lang="en-US" sz="2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(4) </a:t>
            </a:r>
            <a:br>
              <a:rPr lang="en-US" sz="2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fr-FR" sz="2300" dirty="0">
                <a:solidFill>
                  <a:srgbClr val="FFFFFF"/>
                </a:solidFill>
              </a:rPr>
              <a:t>Utiliser des "variables-listes" dans la liste d'étapes</a:t>
            </a:r>
            <a:br>
              <a:rPr lang="fr-FR" sz="2300" dirty="0">
                <a:solidFill>
                  <a:srgbClr val="FFFFFF"/>
                </a:solidFill>
              </a:rPr>
            </a:br>
            <a:r>
              <a:rPr lang="fr-FR" sz="2300" dirty="0">
                <a:solidFill>
                  <a:srgbClr val="FFFFFF"/>
                </a:solidFill>
              </a:rPr>
              <a:t>Exemple : créer une liste de colonnes pour les sélectionner</a:t>
            </a:r>
            <a:br>
              <a:rPr lang="fr-FR" sz="2300" dirty="0">
                <a:solidFill>
                  <a:srgbClr val="FFFFFF"/>
                </a:solidFill>
              </a:rPr>
            </a:br>
            <a:endParaRPr lang="en-US" sz="23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C94CBDB-A76C-499E-95AB-C0A049E31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Échec et mat dans une partie d'échecs">
            <a:extLst>
              <a:ext uri="{FF2B5EF4-FFF2-40B4-BE49-F238E27FC236}">
                <a16:creationId xmlns:a16="http://schemas.microsoft.com/office/drawing/2014/main" id="{A9020E85-E254-4693-B1F5-D05FE7FAEA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52" r="26736"/>
          <a:stretch/>
        </p:blipFill>
        <p:spPr>
          <a:xfrm>
            <a:off x="317635" y="321733"/>
            <a:ext cx="4160452" cy="621453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EF6B50D-E771-43E0-85B6-665999DE3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7910" y="380198"/>
            <a:ext cx="6479198" cy="296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49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11DBBF1-3229-4BD9-B3D1-B4CA571E7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843625"/>
            <a:ext cx="1218882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5BC87C3E-1040-4EE4-9BDB-9537F7A1B3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6" y="968282"/>
            <a:ext cx="12188824" cy="4946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9D07996-8D46-4BD2-9695-AD7F30D13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338" y="1566473"/>
            <a:ext cx="10601325" cy="216672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Exemples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complexes de la "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vraie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vie"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2CDBECE-872A-4C73-9DC1-BB4E805E2C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3894594"/>
            <a:ext cx="27432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5CD5A0B-CDD7-427C-AA42-2EECFDFA1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6028863"/>
            <a:ext cx="1218882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432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A28A3D-EA34-4387-9936-F15649BF4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Top astuces pour le travail sur des analyses complexes 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5D3EE7F-4872-400D-8F56-E9291B6474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Travailler avec deux sessions d'Excel</a:t>
            </a:r>
          </a:p>
          <a:p>
            <a:pPr lvl="1"/>
            <a:r>
              <a:rPr lang="fr-FR" dirty="0"/>
              <a:t>Maintenir ALT enfoncée en lançant Excel</a:t>
            </a:r>
          </a:p>
          <a:p>
            <a:r>
              <a:rPr lang="fr-FR" dirty="0"/>
              <a:t>Analyse des dépendances</a:t>
            </a:r>
          </a:p>
          <a:p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2046A10-D645-4A97-9EC7-C3AFEF0606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8543" y="2899890"/>
            <a:ext cx="5680606" cy="359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164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9" name="Rectangle 73">
            <a:extLst>
              <a:ext uri="{FF2B5EF4-FFF2-40B4-BE49-F238E27FC236}">
                <a16:creationId xmlns:a16="http://schemas.microsoft.com/office/drawing/2014/main" id="{5B132CDC-6605-493C-87D1-359CD0948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Group 75">
            <a:extLst>
              <a:ext uri="{FF2B5EF4-FFF2-40B4-BE49-F238E27FC236}">
                <a16:creationId xmlns:a16="http://schemas.microsoft.com/office/drawing/2014/main" id="{D2A542E6-1924-4FE2-89D1-3CB19468C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1F353183-2147-472B-AD7D-4A085FF6A4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FAAA42C8-A082-4DFD-A5F3-FC9EF825B1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Image 16" descr="Une image contenant laser, scène&#10;&#10;Description générée automatiquement">
            <a:extLst>
              <a:ext uri="{FF2B5EF4-FFF2-40B4-BE49-F238E27FC236}">
                <a16:creationId xmlns:a16="http://schemas.microsoft.com/office/drawing/2014/main" id="{B92EECEF-744E-44EA-B63A-F53C95F713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284" r="9090" b="22020"/>
          <a:stretch/>
        </p:blipFill>
        <p:spPr>
          <a:xfrm>
            <a:off x="549277" y="10"/>
            <a:ext cx="11090275" cy="6306511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  <p:sp>
        <p:nvSpPr>
          <p:cNvPr id="80" name="Rectangle 79">
            <a:extLst>
              <a:ext uri="{FF2B5EF4-FFF2-40B4-BE49-F238E27FC236}">
                <a16:creationId xmlns:a16="http://schemas.microsoft.com/office/drawing/2014/main" id="{E46B98A5-2874-4160-A801-37F774304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8553" y="0"/>
            <a:ext cx="4427538" cy="57594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73C0A8C-A4FD-4455-86F0-06CB3BF5CC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8303" y="469448"/>
            <a:ext cx="3313113" cy="5397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defTabSz="914400"/>
            <a:r>
              <a:rPr lang="en-US" sz="2200"/>
              <a:t>Au programme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DF58D3B-87B0-44BD-BC0B-AD50DF53C5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4970" y="1483200"/>
            <a:ext cx="3296445" cy="37830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algn="l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Structure des </a:t>
            </a:r>
            <a:r>
              <a:rPr lang="en-US" sz="2000" dirty="0" err="1">
                <a:solidFill>
                  <a:schemeClr val="tx1">
                    <a:alpha val="60000"/>
                  </a:schemeClr>
                </a:solidFill>
              </a:rPr>
              <a:t>données</a:t>
            </a:r>
            <a:endParaRPr lang="en-US" sz="2000" dirty="0">
              <a:solidFill>
                <a:schemeClr val="tx1">
                  <a:alpha val="60000"/>
                </a:schemeClr>
              </a:solidFill>
            </a:endParaRPr>
          </a:p>
          <a:p>
            <a:pPr indent="-228600" algn="l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Ce </a:t>
            </a:r>
            <a:r>
              <a:rPr lang="en-US" sz="2000" dirty="0" err="1">
                <a:solidFill>
                  <a:schemeClr val="tx1">
                    <a:alpha val="60000"/>
                  </a:schemeClr>
                </a:solidFill>
              </a:rPr>
              <a:t>qu’il</a:t>
            </a:r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 faut ABSOLUMENT savoir</a:t>
            </a:r>
          </a:p>
          <a:p>
            <a:pPr indent="-228600" algn="l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Les </a:t>
            </a:r>
            <a:r>
              <a:rPr lang="en-US" sz="2000" dirty="0" err="1">
                <a:solidFill>
                  <a:schemeClr val="tx1">
                    <a:alpha val="60000"/>
                  </a:schemeClr>
                </a:solidFill>
              </a:rPr>
              <a:t>combinaisons</a:t>
            </a:r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60000"/>
                  </a:schemeClr>
                </a:solidFill>
              </a:rPr>
              <a:t>tactiques</a:t>
            </a:r>
            <a:endParaRPr lang="en-US" sz="2000" dirty="0">
              <a:solidFill>
                <a:schemeClr val="tx1">
                  <a:alpha val="60000"/>
                </a:schemeClr>
              </a:solidFill>
            </a:endParaRPr>
          </a:p>
          <a:p>
            <a:pPr indent="-228600" algn="l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>
                    <a:alpha val="60000"/>
                  </a:schemeClr>
                </a:solidFill>
              </a:rPr>
              <a:t>Exemples</a:t>
            </a:r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 complexes de la "</a:t>
            </a:r>
            <a:r>
              <a:rPr lang="en-US" sz="2000" dirty="0" err="1">
                <a:solidFill>
                  <a:schemeClr val="tx1">
                    <a:alpha val="60000"/>
                  </a:schemeClr>
                </a:solidFill>
              </a:rPr>
              <a:t>vraie</a:t>
            </a:r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 vie"</a:t>
            </a:r>
          </a:p>
        </p:txBody>
      </p:sp>
    </p:spTree>
    <p:extLst>
      <p:ext uri="{BB962C8B-B14F-4D97-AF65-F5344CB8AC3E}">
        <p14:creationId xmlns:p14="http://schemas.microsoft.com/office/powerpoint/2010/main" val="267661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19B3521-091C-43AB-96F0-21D5E50C1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fr-FR" sz="4200"/>
              <a:t>Fonctions avancées de PowerQuery</a:t>
            </a:r>
            <a:endParaRPr lang="en-US" sz="4200"/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850A21-344D-472E-9F0D-A654A99BA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fr-FR" sz="2200"/>
              <a:t>Dépendance de la requête</a:t>
            </a:r>
          </a:p>
          <a:p>
            <a:r>
              <a:rPr lang="en-US" sz="2200">
                <a:hlinkClick r:id="rId2"/>
              </a:rPr>
              <a:t>https://www.xlerateur.com/divers/2021/04/15/changer-la-source-dune-requete-powerquery-11856/</a:t>
            </a:r>
            <a:endParaRPr lang="en-US" sz="2200"/>
          </a:p>
          <a:p>
            <a:endParaRPr lang="en-US" sz="2200"/>
          </a:p>
        </p:txBody>
      </p:sp>
      <p:pic>
        <p:nvPicPr>
          <p:cNvPr id="6" name="Image 5" descr="Une image contenant laser, scène&#10;&#10;Description générée automatiquement">
            <a:extLst>
              <a:ext uri="{FF2B5EF4-FFF2-40B4-BE49-F238E27FC236}">
                <a16:creationId xmlns:a16="http://schemas.microsoft.com/office/drawing/2014/main" id="{B66BFD44-7150-4FF2-9F24-10BF06E6EE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30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927333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D3364B-FACA-4BBD-938B-FD4A337DA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fr-FR"/>
              <a:t>Exemples avancés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DEA7418-6399-4E26-9DC9-6C5775055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fr-FR" sz="2000" dirty="0"/>
              <a:t>Traitement de plusieurs fichiers</a:t>
            </a:r>
          </a:p>
          <a:p>
            <a:pPr lvl="1"/>
            <a:r>
              <a:rPr lang="fr-FR" sz="2000" dirty="0"/>
              <a:t>Union ou traitement de chaque fichier, l'un après l'autre?</a:t>
            </a:r>
          </a:p>
          <a:p>
            <a:pPr lvl="1"/>
            <a:r>
              <a:rPr lang="fr-FR" sz="2000" dirty="0"/>
              <a:t>Fichier de Céline TestPowerQuery.xlsx</a:t>
            </a:r>
            <a:endParaRPr lang="en-US" sz="2000" dirty="0"/>
          </a:p>
        </p:txBody>
      </p:sp>
      <p:pic>
        <p:nvPicPr>
          <p:cNvPr id="4" name="Image 3" descr="Une image contenant laser, scène&#10;&#10;Description générée automatiquement">
            <a:extLst>
              <a:ext uri="{FF2B5EF4-FFF2-40B4-BE49-F238E27FC236}">
                <a16:creationId xmlns:a16="http://schemas.microsoft.com/office/drawing/2014/main" id="{B08D5F31-1C2E-4547-8D82-3CBA8EB529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6304" r="16102"/>
          <a:stretch/>
        </p:blipFill>
        <p:spPr>
          <a:xfrm>
            <a:off x="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97FF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29383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Une image contenant laser, scène&#10;&#10;Description générée automatiquement">
            <a:extLst>
              <a:ext uri="{FF2B5EF4-FFF2-40B4-BE49-F238E27FC236}">
                <a16:creationId xmlns:a16="http://schemas.microsoft.com/office/drawing/2014/main" id="{B92EECEF-744E-44EA-B63A-F53C95F713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t="6742" r="-3" b="13345"/>
          <a:stretch/>
        </p:blipFill>
        <p:spPr>
          <a:xfrm>
            <a:off x="20" y="10"/>
            <a:ext cx="5836538" cy="5130404"/>
          </a:xfrm>
          <a:custGeom>
            <a:avLst/>
            <a:gdLst/>
            <a:ahLst/>
            <a:cxnLst/>
            <a:rect l="l" t="t" r="r" b="b"/>
            <a:pathLst>
              <a:path w="5836558" h="5130414">
                <a:moveTo>
                  <a:pt x="0" y="0"/>
                </a:moveTo>
                <a:lnTo>
                  <a:pt x="3460503" y="0"/>
                </a:lnTo>
                <a:lnTo>
                  <a:pt x="5836558" y="5130414"/>
                </a:lnTo>
                <a:lnTo>
                  <a:pt x="0" y="5130414"/>
                </a:lnTo>
                <a:close/>
              </a:path>
            </a:pathLst>
          </a:cu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73C0A8C-A4FD-4455-86F0-06CB3BF5CC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39189" y="502128"/>
            <a:ext cx="5714611" cy="2390459"/>
          </a:xfrm>
        </p:spPr>
        <p:txBody>
          <a:bodyPr>
            <a:normAutofit/>
          </a:bodyPr>
          <a:lstStyle/>
          <a:p>
            <a:pPr algn="l"/>
            <a:r>
              <a:rPr lang="fr-FR" sz="5400"/>
              <a:t>Merci et questions</a:t>
            </a:r>
            <a:endParaRPr lang="en-US" sz="540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49FC0429-1777-4051-AFA1-A3E8593C0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108152" y="5292510"/>
            <a:ext cx="6083848" cy="1565491"/>
          </a:xfrm>
          <a:custGeom>
            <a:avLst/>
            <a:gdLst>
              <a:gd name="connsiteX0" fmla="*/ 0 w 6083848"/>
              <a:gd name="connsiteY0" fmla="*/ 1565491 h 1565491"/>
              <a:gd name="connsiteX1" fmla="*/ 6083848 w 6083848"/>
              <a:gd name="connsiteY1" fmla="*/ 1565491 h 1565491"/>
              <a:gd name="connsiteX2" fmla="*/ 6083848 w 6083848"/>
              <a:gd name="connsiteY2" fmla="*/ 0 h 1565491"/>
              <a:gd name="connsiteX3" fmla="*/ 1692132 w 6083848"/>
              <a:gd name="connsiteY3" fmla="*/ 0 h 1565491"/>
              <a:gd name="connsiteX4" fmla="*/ 1186806 w 6083848"/>
              <a:gd name="connsiteY4" fmla="*/ 0 h 1565491"/>
              <a:gd name="connsiteX5" fmla="*/ 1186070 w 6083848"/>
              <a:gd name="connsiteY5" fmla="*/ 1591 h 1565491"/>
              <a:gd name="connsiteX6" fmla="*/ 724290 w 6083848"/>
              <a:gd name="connsiteY6" fmla="*/ 1591 h 156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3848" h="1565491">
                <a:moveTo>
                  <a:pt x="0" y="1565491"/>
                </a:moveTo>
                <a:lnTo>
                  <a:pt x="6083848" y="1565491"/>
                </a:lnTo>
                <a:lnTo>
                  <a:pt x="6083848" y="0"/>
                </a:lnTo>
                <a:lnTo>
                  <a:pt x="1692132" y="0"/>
                </a:lnTo>
                <a:lnTo>
                  <a:pt x="1186806" y="0"/>
                </a:lnTo>
                <a:lnTo>
                  <a:pt x="1186070" y="1591"/>
                </a:lnTo>
                <a:lnTo>
                  <a:pt x="724290" y="1591"/>
                </a:lnTo>
                <a:close/>
              </a:path>
            </a:pathLst>
          </a:custGeom>
          <a:solidFill>
            <a:srgbClr val="B4B4B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8D3B1B8-B04F-487E-87AF-E6DDAAFBF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5292509"/>
            <a:ext cx="6670682" cy="1565491"/>
          </a:xfrm>
          <a:custGeom>
            <a:avLst/>
            <a:gdLst>
              <a:gd name="connsiteX0" fmla="*/ 0 w 6670682"/>
              <a:gd name="connsiteY0" fmla="*/ 1565491 h 1565491"/>
              <a:gd name="connsiteX1" fmla="*/ 526312 w 6670682"/>
              <a:gd name="connsiteY1" fmla="*/ 1565491 h 1565491"/>
              <a:gd name="connsiteX2" fmla="*/ 5419344 w 6670682"/>
              <a:gd name="connsiteY2" fmla="*/ 1565491 h 1565491"/>
              <a:gd name="connsiteX3" fmla="*/ 5945656 w 6670682"/>
              <a:gd name="connsiteY3" fmla="*/ 1565491 h 1565491"/>
              <a:gd name="connsiteX4" fmla="*/ 6670682 w 6670682"/>
              <a:gd name="connsiteY4" fmla="*/ 0 h 1565491"/>
              <a:gd name="connsiteX5" fmla="*/ 6144370 w 6670682"/>
              <a:gd name="connsiteY5" fmla="*/ 0 h 1565491"/>
              <a:gd name="connsiteX6" fmla="*/ 526312 w 6670682"/>
              <a:gd name="connsiteY6" fmla="*/ 0 h 1565491"/>
              <a:gd name="connsiteX7" fmla="*/ 0 w 6670682"/>
              <a:gd name="connsiteY7" fmla="*/ 0 h 156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70682" h="1565491">
                <a:moveTo>
                  <a:pt x="0" y="1565491"/>
                </a:moveTo>
                <a:lnTo>
                  <a:pt x="526312" y="1565491"/>
                </a:lnTo>
                <a:lnTo>
                  <a:pt x="5419344" y="1565491"/>
                </a:lnTo>
                <a:lnTo>
                  <a:pt x="5945656" y="1565491"/>
                </a:lnTo>
                <a:lnTo>
                  <a:pt x="6670682" y="0"/>
                </a:lnTo>
                <a:lnTo>
                  <a:pt x="6144370" y="0"/>
                </a:lnTo>
                <a:lnTo>
                  <a:pt x="526312" y="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58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DA776E9-8829-4BA1-95B8-28755D728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fr-FR" sz="5400" dirty="0"/>
              <a:t>Saisir des données en face d'une extraction</a:t>
            </a:r>
            <a:endParaRPr lang="en-US" sz="5400" dirty="0"/>
          </a:p>
        </p:txBody>
      </p:sp>
      <p:pic>
        <p:nvPicPr>
          <p:cNvPr id="4" name="Image 3" descr="Une image contenant laser, scène&#10;&#10;Description générée automatiquement">
            <a:extLst>
              <a:ext uri="{FF2B5EF4-FFF2-40B4-BE49-F238E27FC236}">
                <a16:creationId xmlns:a16="http://schemas.microsoft.com/office/drawing/2014/main" id="{FAB0EF3C-F580-4708-A905-7FDF96761F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16145" r="15943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E11244D-4AB1-4A28-916F-3C2259D4E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fr-FR" sz="2000" dirty="0"/>
              <a:t>Très avancé</a:t>
            </a:r>
          </a:p>
          <a:p>
            <a:r>
              <a:rPr lang="fr-FR" sz="2000" dirty="0"/>
              <a:t>Références complémentaires : </a:t>
            </a:r>
          </a:p>
          <a:p>
            <a:pPr lvl="1"/>
            <a:r>
              <a:rPr lang="en-US" sz="2000" dirty="0">
                <a:hlinkClick r:id="rId3"/>
              </a:rPr>
              <a:t>https://exceleratorbi.com.au/self-referencing-tables-power-query/</a:t>
            </a:r>
            <a:endParaRPr lang="fr-FR" sz="2000" dirty="0"/>
          </a:p>
          <a:p>
            <a:pPr lvl="1"/>
            <a:r>
              <a:rPr lang="en-US" sz="2000" dirty="0">
                <a:hlinkClick r:id="rId4"/>
              </a:rPr>
              <a:t>https://www.xlerateur.com/divers/2019/10/07/powerquery-conserver-les-donnees-saisies-dans-excel-et-liee-a-une-requete-externe-9839/</a:t>
            </a:r>
            <a:endParaRPr lang="fr-FR" sz="2000" dirty="0"/>
          </a:p>
          <a:p>
            <a:pPr lvl="1"/>
            <a:r>
              <a:rPr lang="en-US" sz="2000" dirty="0">
                <a:hlinkClick r:id="rId5"/>
              </a:rPr>
              <a:t>https://www.xlerateur.com/divers/2019/10/09/gerer-lajout-manuel-de-donnees-dans-une-table-liee-a-un-fichier-externe-9865/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76653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11DBBF1-3229-4BD9-B3D1-B4CA571E7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843625"/>
            <a:ext cx="1218882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5BC87C3E-1040-4EE4-9BDB-9537F7A1B3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6" y="968282"/>
            <a:ext cx="12188824" cy="4946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DFD40C05-A646-46E7-83B0-A33874CDD8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5338" y="1566473"/>
            <a:ext cx="10601325" cy="2166723"/>
          </a:xfrm>
        </p:spPr>
        <p:txBody>
          <a:bodyPr>
            <a:normAutofit/>
          </a:bodyPr>
          <a:lstStyle/>
          <a:p>
            <a:r>
              <a:rPr lang="fr-FR" sz="6600"/>
              <a:t>Annexes</a:t>
            </a:r>
            <a:endParaRPr lang="en-US" sz="6600"/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D4A54830-4B50-46E7-905D-FD486ACD55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338" y="4092320"/>
            <a:ext cx="10601325" cy="1144884"/>
          </a:xfrm>
        </p:spPr>
        <p:txBody>
          <a:bodyPr>
            <a:normAutofit/>
          </a:bodyPr>
          <a:lstStyle/>
          <a:p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2CDBECE-872A-4C73-9DC1-BB4E805E2C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3894594"/>
            <a:ext cx="27432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5CD5A0B-CDD7-427C-AA42-2EECFDFA1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6028863"/>
            <a:ext cx="1218882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21675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05977C-C293-48C1-B2FF-BE1CCAB73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Liste les tables d'un fichier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8779D36-B587-425A-AA51-6E886FE3F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https://youtu.be/ZZS2Szc2Ues?t=1959</a:t>
            </a:r>
            <a:endParaRPr lang="en-US" dirty="0"/>
          </a:p>
          <a:p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40D94D6-C9B2-4BEA-974A-E348FF10BB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808" y="2537209"/>
            <a:ext cx="7378460" cy="334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2494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01707C-FF70-43B8-AC63-21F72F9A1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Source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60E01CB-99ED-4A55-A54E-A65890FC8E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https://p3adaptive.com/category/power-query/page/2/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746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11DBBF1-3229-4BD9-B3D1-B4CA571E7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843625"/>
            <a:ext cx="1218882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5BC87C3E-1040-4EE4-9BDB-9537F7A1B3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6" y="968282"/>
            <a:ext cx="12188824" cy="4946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C816AEE-7FA5-482D-B9C5-87F5317536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5338" y="1566473"/>
            <a:ext cx="10601325" cy="2166723"/>
          </a:xfrm>
        </p:spPr>
        <p:txBody>
          <a:bodyPr>
            <a:normAutofit/>
          </a:bodyPr>
          <a:lstStyle/>
          <a:p>
            <a:r>
              <a:rPr lang="fr-FR" sz="6600"/>
              <a:t>Structure des données</a:t>
            </a:r>
            <a:endParaRPr lang="en-US" sz="660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76642FC-1570-4A03-B227-8DFC22403D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338" y="4092320"/>
            <a:ext cx="10601325" cy="1144884"/>
          </a:xfrm>
        </p:spPr>
        <p:txBody>
          <a:bodyPr>
            <a:normAutofit/>
          </a:bodyPr>
          <a:lstStyle/>
          <a:p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2CDBECE-872A-4C73-9DC1-BB4E805E2C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3894594"/>
            <a:ext cx="27432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5CD5A0B-CDD7-427C-AA42-2EECFDFA1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6028863"/>
            <a:ext cx="1218882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2508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5F054A1-F289-44B6-B4B7-CAAE576E6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defTabSz="914400"/>
            <a:r>
              <a:rPr lang="en-US" sz="4000">
                <a:solidFill>
                  <a:srgbClr val="FFFFFF"/>
                </a:solidFill>
              </a:rPr>
              <a:t>Questions sur la structure actuelle et future des données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AC7524D-A266-46BC-92F6-11DFA7F14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defTabSz="914400">
              <a:spcBef>
                <a:spcPts val="1000"/>
              </a:spcBef>
              <a:buNone/>
            </a:pPr>
            <a:r>
              <a:rPr lang="en-US" sz="2000" dirty="0"/>
              <a:t>Vos </a:t>
            </a:r>
            <a:r>
              <a:rPr lang="en-US" sz="2000" dirty="0" err="1"/>
              <a:t>idées</a:t>
            </a:r>
            <a:r>
              <a:rPr lang="en-US" sz="2000" dirty="0"/>
              <a:t> ? Vos </a:t>
            </a:r>
            <a:r>
              <a:rPr lang="en-US" sz="2000" dirty="0" err="1"/>
              <a:t>expériences</a:t>
            </a:r>
            <a:r>
              <a:rPr lang="en-US" sz="2000" dirty="0"/>
              <a:t> ?</a:t>
            </a:r>
          </a:p>
          <a:p>
            <a:pPr defTabSz="9144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000" dirty="0"/>
              <a:t> </a:t>
            </a:r>
          </a:p>
          <a:p>
            <a:pPr defTabSz="9144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000" dirty="0"/>
              <a:t> </a:t>
            </a:r>
          </a:p>
          <a:p>
            <a:pPr defTabSz="9144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000" dirty="0"/>
              <a:t> </a:t>
            </a:r>
          </a:p>
          <a:p>
            <a:pPr defTabSz="9144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000" dirty="0"/>
              <a:t> </a:t>
            </a:r>
          </a:p>
          <a:p>
            <a:pPr defTabSz="9144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000" dirty="0"/>
              <a:t> </a:t>
            </a:r>
          </a:p>
          <a:p>
            <a:pPr defTabSz="9144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000" dirty="0"/>
              <a:t> </a:t>
            </a:r>
          </a:p>
          <a:p>
            <a:pPr defTabSz="9144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000" dirty="0"/>
              <a:t> </a:t>
            </a:r>
          </a:p>
          <a:p>
            <a:pPr defTabSz="9144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000" dirty="0"/>
              <a:t> </a:t>
            </a:r>
          </a:p>
          <a:p>
            <a:pPr defTabSz="9144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000" dirty="0"/>
              <a:t> </a:t>
            </a:r>
          </a:p>
          <a:p>
            <a:pPr defTabSz="914400">
              <a:spcBef>
                <a:spcPts val="1000"/>
              </a:spcBef>
              <a:buFont typeface="Wingdings" panose="05000000000000000000" pitchFamily="2" charset="2"/>
              <a:buChar char="Ø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11099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F054A1-F289-44B6-B4B7-CAAE576E6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Structure actuelle et future des données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AC7524D-A266-46BC-92F6-11DFA7F14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825625"/>
            <a:ext cx="10515602" cy="2651693"/>
          </a:xfrm>
        </p:spPr>
        <p:txBody>
          <a:bodyPr>
            <a:normAutofit fontScale="70000" lnSpcReduction="20000"/>
          </a:bodyPr>
          <a:lstStyle/>
          <a:p>
            <a:r>
              <a:rPr lang="fr-FR" dirty="0"/>
              <a:t>Bien analyser les données avant !</a:t>
            </a:r>
          </a:p>
          <a:p>
            <a:r>
              <a:rPr lang="fr-FR" dirty="0"/>
              <a:t>Attention aux données qui auraient du être en colonne (e.g. mois)</a:t>
            </a:r>
          </a:p>
          <a:p>
            <a:r>
              <a:rPr lang="fr-FR" dirty="0"/>
              <a:t>Attention aux données qui vont s'ajouter dans le temps. Par exemple, année.</a:t>
            </a:r>
          </a:p>
          <a:p>
            <a:r>
              <a:rPr lang="fr-FR" dirty="0"/>
              <a:t>Mettre en place un système de contrôle : </a:t>
            </a:r>
          </a:p>
          <a:p>
            <a:pPr lvl="1"/>
            <a:r>
              <a:rPr lang="fr-FR" dirty="0"/>
              <a:t>Totaux, tableaux identiques, établir une liste de cas, etc.</a:t>
            </a:r>
          </a:p>
          <a:p>
            <a:pPr lvl="1"/>
            <a:r>
              <a:rPr lang="fr-FR" dirty="0"/>
              <a:t>Affichage pour repérer les erreurs et quelques statistiques</a:t>
            </a:r>
          </a:p>
          <a:p>
            <a:pPr lvl="1"/>
            <a:r>
              <a:rPr lang="fr-FR" dirty="0"/>
              <a:t>Regrouper par pour faire des contrôles à la volée. Puis on appuie sur </a:t>
            </a:r>
            <a:r>
              <a:rPr lang="fr-FR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r>
              <a:rPr lang="fr-FR" dirty="0"/>
              <a:t> pour enlever le groupement.</a:t>
            </a:r>
          </a:p>
          <a:p>
            <a:pPr lvl="1"/>
            <a:r>
              <a:rPr lang="fr-FR" dirty="0"/>
              <a:t>Aller dans le groupe Statistiques ou Compter les lignes :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36019D4-87DE-4C75-937B-C44B35734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2" y="4477319"/>
            <a:ext cx="8259688" cy="1979312"/>
          </a:xfrm>
          <a:prstGeom prst="rect">
            <a:avLst/>
          </a:prstGeom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08C21006-0229-412B-81F1-EB179AA58EB9}"/>
              </a:ext>
            </a:extLst>
          </p:cNvPr>
          <p:cNvSpPr/>
          <p:nvPr/>
        </p:nvSpPr>
        <p:spPr>
          <a:xfrm>
            <a:off x="1406106" y="4960189"/>
            <a:ext cx="940279" cy="189781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702D0A70-F931-4EA1-9B2C-2573AFC5D453}"/>
              </a:ext>
            </a:extLst>
          </p:cNvPr>
          <p:cNvSpPr/>
          <p:nvPr/>
        </p:nvSpPr>
        <p:spPr>
          <a:xfrm>
            <a:off x="7482166" y="4609109"/>
            <a:ext cx="1615724" cy="1847522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7B2F428B-B9B5-4539-8EB9-4700A2A9D8FA}"/>
              </a:ext>
            </a:extLst>
          </p:cNvPr>
          <p:cNvSpPr/>
          <p:nvPr/>
        </p:nvSpPr>
        <p:spPr>
          <a:xfrm>
            <a:off x="922946" y="4477318"/>
            <a:ext cx="615297" cy="189781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192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F054A1-F289-44B6-B4B7-CAAE576E6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Structure actuelle et future des données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AC7524D-A266-46BC-92F6-11DFA7F14F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A chaque nouvelle étape sur PowerQuery, il faut se demander si la structure va tenir lors des mises à jour à  venir. </a:t>
            </a:r>
            <a:br>
              <a:rPr lang="fr-FR" dirty="0"/>
            </a:br>
            <a:r>
              <a:rPr lang="fr-FR" dirty="0"/>
              <a:t>En particulier : </a:t>
            </a:r>
          </a:p>
          <a:p>
            <a:pPr lvl="1"/>
            <a:r>
              <a:rPr lang="fr-FR" dirty="0"/>
              <a:t>Attention au </a:t>
            </a:r>
            <a:r>
              <a:rPr lang="fr-FR" dirty="0" err="1"/>
              <a:t>dépivotage</a:t>
            </a:r>
            <a:r>
              <a:rPr lang="fr-FR" dirty="0"/>
              <a:t>, </a:t>
            </a:r>
          </a:p>
          <a:p>
            <a:pPr lvl="1"/>
            <a:r>
              <a:rPr lang="fr-FR" dirty="0"/>
              <a:t>Pièges importants sur "autres colonnes" et "uniquement les colonnes sélectionnées".</a:t>
            </a:r>
          </a:p>
          <a:p>
            <a:r>
              <a:rPr lang="fr-FR" dirty="0"/>
              <a:t>Ecrire et "signer" la liste des règles à implanter.</a:t>
            </a:r>
          </a:p>
          <a:p>
            <a:pPr lvl="1"/>
            <a:r>
              <a:rPr lang="fr-FR" dirty="0"/>
              <a:t>E.g. extractions qui seront toujours similaires</a:t>
            </a:r>
          </a:p>
          <a:p>
            <a:pPr lvl="1"/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9ABB2DD-EBB5-42C9-8861-B963E5B4F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1944" y="2374371"/>
            <a:ext cx="3191320" cy="98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964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B0961A-F046-4702-B364-FB92E7584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Exemples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B08EF8-CEFA-4DB3-BCBC-B1377270F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5624423"/>
            <a:ext cx="10515602" cy="552541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https://www.youtube.com/watch?v=i3SjDEC8gUU&amp;t=23s</a:t>
            </a:r>
            <a:r>
              <a:rPr lang="en-US" dirty="0"/>
              <a:t>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6C7B0BB-BEE9-43FC-AD7E-E98893830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471" y="1679805"/>
            <a:ext cx="9138249" cy="349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784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11DBBF1-3229-4BD9-B3D1-B4CA571E7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843625"/>
            <a:ext cx="1218882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5BC87C3E-1040-4EE4-9BDB-9537F7A1B3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6" y="968282"/>
            <a:ext cx="12188824" cy="4946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5076E07-3085-4359-A288-12E70DA03D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5338" y="1566473"/>
            <a:ext cx="10601325" cy="2166723"/>
          </a:xfrm>
        </p:spPr>
        <p:txBody>
          <a:bodyPr>
            <a:normAutofit/>
          </a:bodyPr>
          <a:lstStyle/>
          <a:p>
            <a:r>
              <a:rPr lang="fr-FR" sz="6600" dirty="0"/>
              <a:t>Ce qu’il faut ABSOLUMENT savoir</a:t>
            </a:r>
            <a:endParaRPr lang="en-US" sz="66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C33F31B-62EC-4D74-B63B-7763A3A151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338" y="4092320"/>
            <a:ext cx="10601325" cy="1144884"/>
          </a:xfrm>
        </p:spPr>
        <p:txBody>
          <a:bodyPr>
            <a:normAutofit/>
          </a:bodyPr>
          <a:lstStyle/>
          <a:p>
            <a:r>
              <a:rPr lang="fr-FR"/>
              <a:t> dangers, syntaxe, et existence des outils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2CDBECE-872A-4C73-9DC1-BB4E805E2C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3894594"/>
            <a:ext cx="27432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5CD5A0B-CDD7-427C-AA42-2EECFDFA1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6028863"/>
            <a:ext cx="1218882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7125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0F56BF2-095C-4259-9B26-332945ED8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9623930" cy="1434415"/>
          </a:xfrm>
        </p:spPr>
        <p:txBody>
          <a:bodyPr anchor="b">
            <a:noAutofit/>
          </a:bodyPr>
          <a:lstStyle/>
          <a:p>
            <a:r>
              <a:rPr lang="fr-FR" sz="4400" dirty="0"/>
              <a:t>Ce qu’il faut ABSOLUMENT savoir</a:t>
            </a:r>
            <a:br>
              <a:rPr lang="fr-FR" sz="4400" dirty="0"/>
            </a:br>
            <a:r>
              <a:rPr lang="fr-FR" sz="4400" dirty="0"/>
              <a:t> </a:t>
            </a:r>
            <a:r>
              <a:rPr lang="fr-FR" sz="4400" dirty="0">
                <a:solidFill>
                  <a:srgbClr val="FF0000"/>
                </a:solidFill>
              </a:rPr>
              <a:t>dangers</a:t>
            </a:r>
            <a:r>
              <a:rPr lang="fr-FR" sz="4400" dirty="0"/>
              <a:t>, </a:t>
            </a:r>
            <a:r>
              <a:rPr lang="fr-FR" sz="4400" dirty="0">
                <a:solidFill>
                  <a:schemeClr val="accent2">
                    <a:lumMod val="75000"/>
                  </a:schemeClr>
                </a:solidFill>
              </a:rPr>
              <a:t>syntaxe</a:t>
            </a:r>
            <a:r>
              <a:rPr lang="fr-FR" sz="4400" dirty="0"/>
              <a:t> et outils</a:t>
            </a:r>
            <a:endParaRPr lang="en-US" sz="4400" dirty="0"/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20400E-8DC8-40D8-86E4-3D516BC14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2" y="2071315"/>
            <a:ext cx="10972799" cy="4601754"/>
          </a:xfrm>
        </p:spPr>
        <p:txBody>
          <a:bodyPr numCol="2" spcCol="72000" rtlCol="0" anchor="t"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250" b="1" dirty="0">
                <a:effectLst/>
              </a:rPr>
              <a:t>Depuis Excel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250" dirty="0">
                <a:effectLst/>
              </a:rPr>
              <a:t>1 Charger des données dans PowerQuery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250" dirty="0">
                <a:effectLst/>
              </a:rPr>
              <a:t>2 Afficher le volet Données et requêtes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250" dirty="0">
                <a:effectLst/>
              </a:rPr>
              <a:t>3 Double-clic pour éditer la requête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250" dirty="0">
                <a:effectLst/>
              </a:rPr>
              <a:t>4 Organiser les requêtes en groupe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250" b="1" dirty="0"/>
              <a:t>Dans PowerQuery (intermédiaire)</a:t>
            </a:r>
            <a:endParaRPr lang="fr-FR" sz="1250" b="1" dirty="0">
              <a:effectLst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250" dirty="0">
                <a:effectLst/>
              </a:rPr>
              <a:t>5 Dans PowerQuery, afficher la barre de formule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250" dirty="0">
                <a:solidFill>
                  <a:schemeClr val="accent2">
                    <a:lumMod val="75000"/>
                  </a:schemeClr>
                </a:solidFill>
                <a:effectLst/>
              </a:rPr>
              <a:t>6 Comprendre la correspondance des étapes avec le code qui commence par un #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250" dirty="0">
                <a:effectLst/>
              </a:rPr>
              <a:t>7 “Décroiser” un tableau croisé dynamique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250" dirty="0">
                <a:effectLst/>
              </a:rPr>
              <a:t>8 Combiner des requêtes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250" dirty="0">
                <a:effectLst/>
              </a:rPr>
              <a:t>9 Ajouter des requêtes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250" dirty="0">
                <a:solidFill>
                  <a:srgbClr val="FF0000"/>
                </a:solidFill>
                <a:effectLst/>
              </a:rPr>
              <a:t>10 Comprendre le terme “d’autres colonnes”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250" dirty="0">
                <a:effectLst/>
              </a:rPr>
              <a:t>11 Les endroits auxquels on ne pense pas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250" dirty="0">
                <a:solidFill>
                  <a:schemeClr val="accent2">
                    <a:lumMod val="75000"/>
                  </a:schemeClr>
                </a:solidFill>
                <a:effectLst/>
              </a:rPr>
              <a:t>12 Attention aux majuscules et minuscules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250" dirty="0">
                <a:solidFill>
                  <a:schemeClr val="accent2">
                    <a:lumMod val="75000"/>
                  </a:schemeClr>
                </a:solidFill>
                <a:effectLst/>
              </a:rPr>
              <a:t>13 Un peu de syntaxe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250" dirty="0">
                <a:solidFill>
                  <a:srgbClr val="FF0000"/>
                </a:solidFill>
                <a:effectLst/>
              </a:rPr>
              <a:t>14 PowerQuery fonctionne en base 0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250" dirty="0">
                <a:solidFill>
                  <a:srgbClr val="FF0000"/>
                </a:solidFill>
                <a:effectLst/>
              </a:rPr>
              <a:t>15 Filtrer des lignes est équivalent à supprimer des lignes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250" dirty="0">
                <a:solidFill>
                  <a:schemeClr val="accent2">
                    <a:lumMod val="75000"/>
                  </a:schemeClr>
                </a:solidFill>
                <a:effectLst/>
              </a:rPr>
              <a:t>16 Comprendre le </a:t>
            </a:r>
            <a:r>
              <a:rPr lang="fr-FR" sz="1250" dirty="0" err="1">
                <a:solidFill>
                  <a:schemeClr val="accent2">
                    <a:lumMod val="75000"/>
                  </a:schemeClr>
                </a:solidFill>
                <a:effectLst/>
              </a:rPr>
              <a:t>each</a:t>
            </a:r>
            <a:r>
              <a:rPr lang="fr-FR" sz="1250" dirty="0">
                <a:solidFill>
                  <a:schemeClr val="accent2">
                    <a:lumMod val="75000"/>
                  </a:schemeClr>
                </a:solidFill>
                <a:effectLst/>
              </a:rPr>
              <a:t>…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250" dirty="0">
                <a:solidFill>
                  <a:schemeClr val="accent2">
                    <a:lumMod val="75000"/>
                  </a:schemeClr>
                </a:solidFill>
                <a:effectLst/>
              </a:rPr>
              <a:t>17 Utiliser un SI…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fr-FR" sz="1250" dirty="0">
              <a:effectLst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fr-FR" sz="1250" dirty="0">
              <a:effectLst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fr-FR" sz="1250" dirty="0">
              <a:effectLst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250" dirty="0">
                <a:effectLst/>
              </a:rPr>
              <a:t>18 Éviter de rapatrier le résultat (visible) de la requête: fermer et charger avec seulement la connexion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250" dirty="0">
                <a:solidFill>
                  <a:schemeClr val="accent2">
                    <a:lumMod val="75000"/>
                  </a:schemeClr>
                </a:solidFill>
                <a:effectLst/>
              </a:rPr>
              <a:t>19 Vous avez le message “</a:t>
            </a:r>
            <a:r>
              <a:rPr lang="fr-FR" sz="1250" dirty="0" err="1">
                <a:solidFill>
                  <a:schemeClr val="accent2">
                    <a:lumMod val="75000"/>
                  </a:schemeClr>
                </a:solidFill>
                <a:effectLst/>
              </a:rPr>
              <a:t>Formula.Firewall</a:t>
            </a:r>
            <a:r>
              <a:rPr lang="fr-FR" sz="1250" dirty="0">
                <a:solidFill>
                  <a:schemeClr val="accent2">
                    <a:lumMod val="75000"/>
                  </a:schemeClr>
                </a:solidFill>
                <a:effectLst/>
              </a:rPr>
              <a:t>: Requête « Données initiales » (étape « </a:t>
            </a:r>
            <a:r>
              <a:rPr lang="fr-FR" sz="1250" dirty="0" err="1">
                <a:solidFill>
                  <a:schemeClr val="accent2">
                    <a:lumMod val="75000"/>
                  </a:schemeClr>
                </a:solidFill>
                <a:effectLst/>
              </a:rPr>
              <a:t>Filtered</a:t>
            </a:r>
            <a:r>
              <a:rPr lang="fr-FR" sz="1250" dirty="0">
                <a:solidFill>
                  <a:schemeClr val="accent2">
                    <a:lumMod val="75000"/>
                  </a:schemeClr>
                </a:solidFill>
                <a:effectLst/>
              </a:rPr>
              <a:t> </a:t>
            </a:r>
            <a:r>
              <a:rPr lang="fr-FR" sz="1250" dirty="0" err="1">
                <a:solidFill>
                  <a:schemeClr val="accent2">
                    <a:lumMod val="75000"/>
                  </a:schemeClr>
                </a:solidFill>
                <a:effectLst/>
              </a:rPr>
              <a:t>Rows</a:t>
            </a:r>
            <a:r>
              <a:rPr lang="fr-FR" sz="1250" dirty="0">
                <a:solidFill>
                  <a:schemeClr val="accent2">
                    <a:lumMod val="75000"/>
                  </a:schemeClr>
                </a:solidFill>
                <a:effectLst/>
              </a:rPr>
              <a:t> ») référence d’autres requêtes ou étapes et ne peut donc pas accéder directement à une source de données. Reconstruisez cette combinaison de données.” de la mort qui tue !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250" dirty="0">
                <a:solidFill>
                  <a:schemeClr val="accent2">
                    <a:lumMod val="75000"/>
                  </a:schemeClr>
                </a:solidFill>
              </a:rPr>
              <a:t>20 Renommer une étape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250" dirty="0">
                <a:effectLst/>
              </a:rPr>
              <a:t>21 Créer une requête vide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250" dirty="0">
                <a:solidFill>
                  <a:srgbClr val="FF0000"/>
                </a:solidFill>
                <a:effectLst/>
              </a:rPr>
              <a:t>22 Problèmes de lenteurs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250" dirty="0">
                <a:solidFill>
                  <a:schemeClr val="accent2">
                    <a:lumMod val="75000"/>
                  </a:schemeClr>
                </a:solidFill>
              </a:rPr>
              <a:t>23 Attention aux "" et autres guillemets.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250" dirty="0"/>
              <a:t>26 Drill-Down pour récupérer le contenu d'une "cellule"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250" dirty="0"/>
              <a:t>27 Utiliser les en-têtes comme première ligne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250" dirty="0"/>
              <a:t>28 Ajouter une étape avec fx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250" dirty="0">
                <a:solidFill>
                  <a:srgbClr val="FF0000"/>
                </a:solidFill>
                <a:effectLst/>
              </a:rPr>
              <a:t>29 Attention à la notion d'objet. Il est parfois plus sécurisé de copier-coller le code M que de changer le nom de la source.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250" b="1" dirty="0"/>
              <a:t>Dans PowerQuery (avancé)</a:t>
            </a:r>
            <a:endParaRPr lang="fr-FR" sz="1250" dirty="0">
              <a:solidFill>
                <a:srgbClr val="FF0000"/>
              </a:solidFill>
              <a:effectLst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250" dirty="0"/>
              <a:t>30 Quatre combinaisons tactiques de base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250" dirty="0">
                <a:effectLst/>
              </a:rPr>
              <a:t>31 Formules matricielles dynamiques et PowerQuery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250" dirty="0">
                <a:effectLst/>
              </a:rPr>
              <a:t>32 Analyse des dépendances entre requêtes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250" dirty="0"/>
              <a:t>33 Les types de données</a:t>
            </a:r>
            <a:endParaRPr lang="fr-FR" sz="1250" dirty="0">
              <a:effectLst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fr-FR" sz="1250" dirty="0">
              <a:solidFill>
                <a:srgbClr val="FF0000"/>
              </a:solidFill>
              <a:effectLst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fr-FR" sz="1250" dirty="0">
              <a:solidFill>
                <a:schemeClr val="accent2">
                  <a:lumMod val="75000"/>
                </a:schemeClr>
              </a:solidFill>
              <a:effectLst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25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319ACF4-96DB-4D7A-B949-60989FF903BF}"/>
              </a:ext>
            </a:extLst>
          </p:cNvPr>
          <p:cNvSpPr txBox="1"/>
          <p:nvPr/>
        </p:nvSpPr>
        <p:spPr>
          <a:xfrm>
            <a:off x="8427736" y="6262566"/>
            <a:ext cx="3764264" cy="5207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https://www.xlerateur.com/points-clefs-de-power-query/</a:t>
            </a:r>
            <a:r>
              <a:rPr lang="en-US" sz="1200" dirty="0"/>
              <a:t> (</a:t>
            </a:r>
            <a:r>
              <a:rPr lang="en-US" sz="1200" dirty="0" err="1"/>
              <a:t>tiré</a:t>
            </a:r>
            <a:r>
              <a:rPr lang="en-US" sz="1200" dirty="0"/>
              <a:t> de ma formation sur les TCD et PowerQuery)</a:t>
            </a:r>
          </a:p>
        </p:txBody>
      </p:sp>
      <p:pic>
        <p:nvPicPr>
          <p:cNvPr id="12" name="Image 11" descr="Une image contenant laser, scène&#10;&#10;Description générée automatiquement">
            <a:extLst>
              <a:ext uri="{FF2B5EF4-FFF2-40B4-BE49-F238E27FC236}">
                <a16:creationId xmlns:a16="http://schemas.microsoft.com/office/drawing/2014/main" id="{EEBB8187-82BD-4A26-B958-2C41602CA4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98" r="1794" b="-3"/>
          <a:stretch/>
        </p:blipFill>
        <p:spPr>
          <a:xfrm>
            <a:off x="10452967" y="229949"/>
            <a:ext cx="1092324" cy="113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11371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2505</TotalTime>
  <Words>1146</Words>
  <Application>Microsoft Office PowerPoint</Application>
  <PresentationFormat>Grand écran</PresentationFormat>
  <Paragraphs>148</Paragraphs>
  <Slides>26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Gill Sans MT</vt:lpstr>
      <vt:lpstr>Wingdings</vt:lpstr>
      <vt:lpstr>Thème Office</vt:lpstr>
      <vt:lpstr>PowerQuery, niveau intermédiaire et avancé</vt:lpstr>
      <vt:lpstr>Au programme</vt:lpstr>
      <vt:lpstr>Structure des données</vt:lpstr>
      <vt:lpstr>Questions sur la structure actuelle et future des données</vt:lpstr>
      <vt:lpstr>Structure actuelle et future des données</vt:lpstr>
      <vt:lpstr>Structure actuelle et future des données</vt:lpstr>
      <vt:lpstr>Exemples</vt:lpstr>
      <vt:lpstr>Ce qu’il faut ABSOLUMENT savoir</vt:lpstr>
      <vt:lpstr>Ce qu’il faut ABSOLUMENT savoir  dangers, syntaxe et outils</vt:lpstr>
      <vt:lpstr>Existence des outils</vt:lpstr>
      <vt:lpstr>Syntaxe</vt:lpstr>
      <vt:lpstr>Les dangers de PowerQuery</vt:lpstr>
      <vt:lpstr>Les combinaisons tactiques</vt:lpstr>
      <vt:lpstr>Les combinaisons tactiques (1) Transposer – Remplir vers le bas - Transposer</vt:lpstr>
      <vt:lpstr>Les combinaisons tactiques (2) Transposer – Fusionner les colonnes (délimiteur !) – Transposer – Première ligne en titre – Fractionner la colonne</vt:lpstr>
      <vt:lpstr>Les combinaisons tactiques (3) Utiliser des étapes comme des variables :  - Listes  - Valeurs </vt:lpstr>
      <vt:lpstr>Les combinaisons tactiques (4)  Utiliser des "variables-listes" dans la liste d'étapes Exemple : créer une liste de colonnes pour les sélectionner </vt:lpstr>
      <vt:lpstr>Exemples complexes de la "vraie vie"</vt:lpstr>
      <vt:lpstr>Top astuces pour le travail sur des analyses complexes </vt:lpstr>
      <vt:lpstr>Fonctions avancées de PowerQuery</vt:lpstr>
      <vt:lpstr>Exemples avancés</vt:lpstr>
      <vt:lpstr>Merci et questions</vt:lpstr>
      <vt:lpstr>Saisir des données en face d'une extraction</vt:lpstr>
      <vt:lpstr>Annexes</vt:lpstr>
      <vt:lpstr>Liste les tables d'un fichier</vt:lpstr>
      <vt:lpstr>Source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PowerQuery, niveau débutant et intermédiaire</dc:title>
  <dc:creator>Gaëtan Mourmant</dc:creator>
  <cp:lastModifiedBy>Gaëtan Mourmant</cp:lastModifiedBy>
  <cp:revision>20</cp:revision>
  <dcterms:created xsi:type="dcterms:W3CDTF">2021-04-26T04:56:16Z</dcterms:created>
  <dcterms:modified xsi:type="dcterms:W3CDTF">2021-05-05T06:04:01Z</dcterms:modified>
</cp:coreProperties>
</file>