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10"/>
  </p:normalViewPr>
  <p:slideViewPr>
    <p:cSldViewPr snapToGrid="0" snapToObjects="1">
      <p:cViewPr varScale="1">
        <p:scale>
          <a:sx n="162" d="100"/>
          <a:sy n="162" d="100"/>
        </p:scale>
        <p:origin x="212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6462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Contenu et promesse du séminaire tirés de la page XLérateur “Professionnalisez vos applications : apprendre à créer un ruban Excel sur mesure pour vos macros et vos outils métier”, lignes 46-68 et 113-122 de la capture web turn2view0.
- Image de couverture fournie par l’utilisateur dans cette conversation.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Promesse utilisateur, bénéfices et objectif pédagogique repris de la page XLérateur, lignes 53-68 de turn2view0.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Vue d’ensemble et liste des 10 thèmes reprises de la page XLérateur, lignes 69-85 de turn2view0.
- Bandeau visuel téléchargé depuis https://www.xlerateur.com/wp-content/uploads/2026/03/image-21-1024x112.png (image “Vue d’ensemble du séminaire”).
- Mention du format interactif reprise de la page XLérateur, lignes 73-75 de turn2view0.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Microsoft Learn explique que RibbonX utilise un XML déclaratif pour créer et personnaliser le ruban, et montre la structure customUI &gt; ribbon &gt; tabs &gt; tab &gt; group &gt; button : turn4view0 lignes 39-55.
- Microsoft Learn précise que le callback onLoad renvoie un objet IRibbonUI utilisé avec Invalidate, InvalidateControl et Refresh : turn4view1 lignes 39-59.
- Microsoft Learn décrit aussi le chargement du XML et le rôle des callbacks au runtime : turn4view2 lignes 49-77 et 163-177.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Structure minimale customUI/tab/group/button adaptée à partir de l’exemple Microsoft Learn : turn4view0 lignes 42-54.
- Exemple de callback VBA sur IRibbonControl adapté à partir de Microsoft Learn : turn4view0 lignes 65-77.
- Pattern onLoad + IRibbonUI + Invalidate tiré de Microsoft Learn : turn4view1 lignes 45-59 et turn4view2 lignes 165-177.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Le séminaire insiste sur une interface “simple, pratique et rassurante” pour des utilisateurs pas forcément avancés : page XLérateur turn2view0 lignes 66-68.
- Les étapes “concevoir un ruban orienté usage”, “intégrer macros, commandes et listes déroulantes” et “idées pratiques” sont reprises de la vue d’ensemble du séminaire : turn2view0 lignes 76-80.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La page XLérateur cite explicitement l’usage de l’IA pour gagner du temps dans la conception du ruban, la génération de code VBA, le XML personnalisé et la documentation : turn2view0 ligne 66.
- Les thèmes “pièges classiques”, “quelques logiciels qui peuvent faire la différence” et l’objectif d’une interface rassurante sont listés dans la page XLérateur : turn2view0 lignes 68 et 82-84.
- Le besoin de stocker IRibbonUI et d’invalider les contrôles dynamiques est documenté par Microsoft Learn : turn4view1 lignes 45-59.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La vue d’ensemble du séminaire mentionne explicitement la différence entre fichier Excel et macro complémentaire : turn2view0 ligne 84.
- Microsoft Learn indique que .xlsm est le format de classeur XML macro-enabled qui stocke du code VBA : turn6view0 lignes 194-196.
- Microsoft Learn indique que .xlam est le format d’add-in XML macro-enabled pour Excel et qu’un add-in est un programme complémentaire exécutant du code : turn6view0 lignes 179-181.
- Les bonus “fichier final avec le ruban” et “accès illimité à la vidéo” sont listés sur la page XLérateur : turn2view0 lignes 86-90.
- Logo téléchargé depuis https://www.xlerateur.com/wp-content/uploads/2017/02/logo-xlerateur-1.jpg.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522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E2C6A5B0-B20F-7546-AF01-828E38E00E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7652"/>
          <a:stretch>
            <a:fillRect/>
          </a:stretch>
        </p:blipFill>
        <p:spPr>
          <a:xfrm>
            <a:off x="-94387" y="0"/>
            <a:ext cx="6466829" cy="6914772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6382512" y="502920"/>
            <a:ext cx="0" cy="5760720"/>
          </a:xfrm>
          <a:prstGeom prst="line">
            <a:avLst/>
          </a:prstGeom>
          <a:noFill/>
          <a:ln w="20320">
            <a:solidFill>
              <a:srgbClr val="6E8D2F">
                <a:alpha val="8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6839712" y="914400"/>
            <a:ext cx="1828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F0D05B"/>
                </a:solidFill>
              </a:rPr>
              <a:t>PRÉSENTATION</a:t>
            </a:r>
            <a:endParaRPr lang="en-US" sz="1050" dirty="0"/>
          </a:p>
        </p:txBody>
      </p:sp>
      <p:sp>
        <p:nvSpPr>
          <p:cNvPr id="5" name="Text 2"/>
          <p:cNvSpPr/>
          <p:nvPr/>
        </p:nvSpPr>
        <p:spPr>
          <a:xfrm>
            <a:off x="6812280" y="1325880"/>
            <a:ext cx="4800600" cy="914400"/>
          </a:xfrm>
          <a:prstGeom prst="rect">
            <a:avLst/>
          </a:prstGeom>
          <a:noFill/>
          <a:ln/>
          <a:effectLst>
            <a:outerShdw blurRad="19050" dist="12700" dir="2700000" algn="bl" rotWithShape="0">
              <a:srgbClr val="000000">
                <a:alpha val="28000"/>
              </a:srgbClr>
            </a:outerShdw>
          </a:effectLst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Créer un ruban </a:t>
            </a:r>
            <a:r>
              <a:rPr lang="en-US" sz="2800" b="1" dirty="0">
                <a:solidFill>
                  <a:srgbClr val="F0D05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Excel</a:t>
            </a: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sur mesure</a:t>
            </a:r>
            <a:endParaRPr lang="en-US" sz="2800" dirty="0"/>
          </a:p>
        </p:txBody>
      </p:sp>
      <p:sp>
        <p:nvSpPr>
          <p:cNvPr id="6" name="Text 3"/>
          <p:cNvSpPr/>
          <p:nvPr/>
        </p:nvSpPr>
        <p:spPr>
          <a:xfrm>
            <a:off x="6839712" y="2331720"/>
            <a:ext cx="4526280" cy="9875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C7D3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Structurer macros, listes et outils métier dans une interface claire, guidée et professionnelle.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6839712" y="3721608"/>
            <a:ext cx="1051560" cy="310896"/>
          </a:xfrm>
          <a:prstGeom prst="rect">
            <a:avLst/>
          </a:prstGeom>
          <a:solidFill>
            <a:srgbClr val="D9E23F"/>
          </a:solidFill>
          <a:ln>
            <a:solidFill>
              <a:srgbClr val="D9E23F">
                <a:alpha val="0"/>
              </a:srgbClr>
            </a:solidFill>
          </a:ln>
        </p:spPr>
        <p:txBody>
          <a:bodyPr wrap="square" lIns="635" tIns="635" rIns="635" bIns="635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0200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Macros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7973568" y="3721608"/>
            <a:ext cx="1051560" cy="310896"/>
          </a:xfrm>
          <a:prstGeom prst="rect">
            <a:avLst/>
          </a:prstGeom>
          <a:solidFill>
            <a:srgbClr val="F0D05B"/>
          </a:solidFill>
          <a:ln>
            <a:solidFill>
              <a:srgbClr val="F0D05B">
                <a:alpha val="0"/>
              </a:srgbClr>
            </a:solidFill>
          </a:ln>
        </p:spPr>
        <p:txBody>
          <a:bodyPr wrap="square" lIns="635" tIns="635" rIns="635" bIns="635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0200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RibbonX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9107424" y="3721608"/>
            <a:ext cx="868680" cy="310896"/>
          </a:xfrm>
          <a:prstGeom prst="rect">
            <a:avLst/>
          </a:prstGeom>
          <a:solidFill>
            <a:srgbClr val="90B72F"/>
          </a:solidFill>
          <a:ln>
            <a:solidFill>
              <a:srgbClr val="90B72F">
                <a:alpha val="0"/>
              </a:srgbClr>
            </a:solidFill>
          </a:ln>
        </p:spPr>
        <p:txBody>
          <a:bodyPr wrap="square" lIns="635" tIns="635" rIns="635" bIns="635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VBA</a:t>
            </a:r>
            <a:endParaRPr lang="en-US" sz="1100" dirty="0"/>
          </a:p>
        </p:txBody>
      </p:sp>
      <p:sp>
        <p:nvSpPr>
          <p:cNvPr id="10" name="Text 7"/>
          <p:cNvSpPr/>
          <p:nvPr/>
        </p:nvSpPr>
        <p:spPr>
          <a:xfrm>
            <a:off x="10076688" y="3721608"/>
            <a:ext cx="731520" cy="310896"/>
          </a:xfrm>
          <a:prstGeom prst="rect">
            <a:avLst/>
          </a:prstGeom>
          <a:solidFill>
            <a:srgbClr val="F0B05B"/>
          </a:solidFill>
          <a:ln>
            <a:solidFill>
              <a:srgbClr val="F0B05B">
                <a:alpha val="0"/>
              </a:srgbClr>
            </a:solidFill>
          </a:ln>
        </p:spPr>
        <p:txBody>
          <a:bodyPr wrap="square" lIns="635" tIns="635" rIns="635" bIns="635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0200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IA</a:t>
            </a:r>
            <a:endParaRPr lang="en-US" sz="1100" dirty="0"/>
          </a:p>
        </p:txBody>
      </p:sp>
      <p:sp>
        <p:nvSpPr>
          <p:cNvPr id="11" name="Text 8"/>
          <p:cNvSpPr/>
          <p:nvPr/>
        </p:nvSpPr>
        <p:spPr>
          <a:xfrm>
            <a:off x="6839712" y="4315968"/>
            <a:ext cx="42062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</a:rPr>
              <a:t>De la logique métier à l’interface utilisateur</a:t>
            </a:r>
            <a:endParaRPr lang="en-US" sz="1400" dirty="0"/>
          </a:p>
        </p:txBody>
      </p:sp>
      <p:sp>
        <p:nvSpPr>
          <p:cNvPr id="12" name="Text 9"/>
          <p:cNvSpPr/>
          <p:nvPr/>
        </p:nvSpPr>
        <p:spPr>
          <a:xfrm>
            <a:off x="6839712" y="4663440"/>
            <a:ext cx="4389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C7D3A3"/>
                </a:solidFill>
              </a:rPr>
              <a:t>Concevoir un ruban qui rend vos automatisations visibles, compréhensibles et faciles à adopter.</a:t>
            </a:r>
            <a:endParaRPr lang="en-US" sz="1300" dirty="0"/>
          </a:p>
        </p:txBody>
      </p:sp>
      <p:sp>
        <p:nvSpPr>
          <p:cNvPr id="13" name="Text 10"/>
          <p:cNvSpPr/>
          <p:nvPr/>
        </p:nvSpPr>
        <p:spPr>
          <a:xfrm>
            <a:off x="685800" y="6428232"/>
            <a:ext cx="4754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C7D3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Basé sur le séminaire XLérateur sur la création d’un ruban Excel</a:t>
            </a:r>
            <a:endParaRPr lang="en-US" sz="8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1522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D9E23F"/>
          </a:solidFill>
          <a:ln w="12700">
            <a:solidFill>
              <a:srgbClr val="D9E23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658368" y="384048"/>
            <a:ext cx="5029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0D05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RUBAN EXCEL SUR MESURE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658368" y="658368"/>
            <a:ext cx="1060704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Pourquoi un ruban métier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658368" y="1225296"/>
            <a:ext cx="1828800" cy="0"/>
          </a:xfrm>
          <a:prstGeom prst="line">
            <a:avLst/>
          </a:prstGeom>
          <a:noFill/>
          <a:ln w="30480">
            <a:solidFill>
              <a:srgbClr val="D9E23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658368" y="1499616"/>
            <a:ext cx="47548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</a:rPr>
              <a:t>Le ruban personnalisé sert à transformer un simple classeur en application guidée.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713232" y="1993392"/>
            <a:ext cx="164592" cy="164592"/>
          </a:xfrm>
          <a:prstGeom prst="ellipse">
            <a:avLst/>
          </a:prstGeom>
          <a:solidFill>
            <a:srgbClr val="D9E23F"/>
          </a:solidFill>
          <a:ln w="12700">
            <a:solidFill>
              <a:srgbClr val="D9E23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987552" y="1993392"/>
            <a:ext cx="42976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F6F4E8"/>
                </a:solidFill>
              </a:rPr>
              <a:t>Rendre les fonctions clés visibles sans dépendre de boutons dispersés dans les feuilles.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713232" y="2834640"/>
            <a:ext cx="164592" cy="164592"/>
          </a:xfrm>
          <a:prstGeom prst="ellipse">
            <a:avLst/>
          </a:prstGeom>
          <a:solidFill>
            <a:srgbClr val="F0D05B"/>
          </a:solidFill>
          <a:ln w="12700">
            <a:solidFill>
              <a:srgbClr val="F0D05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987552" y="2862072"/>
            <a:ext cx="42976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F6F4E8"/>
                </a:solidFill>
              </a:rPr>
              <a:t>Regrouper macros, listes déroulantes et accès contextualisés au même endroit.</a:t>
            </a:r>
            <a:endParaRPr lang="en-US" sz="1400" dirty="0"/>
          </a:p>
        </p:txBody>
      </p:sp>
      <p:sp>
        <p:nvSpPr>
          <p:cNvPr id="11" name="Shape 9"/>
          <p:cNvSpPr/>
          <p:nvPr/>
        </p:nvSpPr>
        <p:spPr>
          <a:xfrm>
            <a:off x="713232" y="3675888"/>
            <a:ext cx="164592" cy="164592"/>
          </a:xfrm>
          <a:prstGeom prst="ellipse">
            <a:avLst/>
          </a:prstGeom>
          <a:solidFill>
            <a:srgbClr val="D9E23F"/>
          </a:solidFill>
          <a:ln w="12700">
            <a:solidFill>
              <a:srgbClr val="D9E23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987552" y="3730752"/>
            <a:ext cx="42976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F6F4E8"/>
                </a:solidFill>
              </a:rPr>
              <a:t>Rassurer les utilisateurs non experts tout en gardant la puissance d’Excel et du VBA.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6629400" y="4169664"/>
            <a:ext cx="45720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</a:rPr>
              <a:t>Un bon ruban n’ajoute pas une couche de complexité. Il retire du bruit.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6629400" y="4608576"/>
            <a:ext cx="475488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C7D3A3"/>
                </a:solidFill>
              </a:rPr>
              <a:t>La valeur vient de la hiérarchie visuelle, du vocabulaire métier et du choix des bons contrôles.</a:t>
            </a:r>
            <a:endParaRPr lang="en-US" sz="1300" dirty="0"/>
          </a:p>
        </p:txBody>
      </p:sp>
      <p:sp>
        <p:nvSpPr>
          <p:cNvPr id="25" name="Text 23"/>
          <p:cNvSpPr/>
          <p:nvPr/>
        </p:nvSpPr>
        <p:spPr>
          <a:xfrm>
            <a:off x="685800" y="6428232"/>
            <a:ext cx="4754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C7D3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XLérateur • Macros, RibbonX, VBA et IA</a:t>
            </a:r>
            <a:endParaRPr lang="en-US" sz="850" dirty="0"/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63937854-344E-9F07-96A6-948DA6319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608" y="465643"/>
            <a:ext cx="5296639" cy="33627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22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D9E23F"/>
          </a:solidFill>
          <a:ln w="12700">
            <a:solidFill>
              <a:srgbClr val="D9E23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658368" y="384048"/>
            <a:ext cx="5029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0D05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PLAN DU PARCOURS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658368" y="658368"/>
            <a:ext cx="1060704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Vue d’ensemble du séminaire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658368" y="1225296"/>
            <a:ext cx="1828800" cy="0"/>
          </a:xfrm>
          <a:prstGeom prst="line">
            <a:avLst/>
          </a:prstGeom>
          <a:noFill/>
          <a:ln w="30480">
            <a:solidFill>
              <a:srgbClr val="D9E23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6" name="Image 0" descr="/mnt/data/overview_stri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12" y="1552908"/>
            <a:ext cx="4049454" cy="442909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41248" y="3090672"/>
            <a:ext cx="28346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FFFFFF"/>
                </a:solidFill>
              </a:rPr>
              <a:t>1. Enjeux &amp; conception</a:t>
            </a:r>
            <a:endParaRPr lang="en-US" sz="1700" dirty="0"/>
          </a:p>
        </p:txBody>
      </p:sp>
      <p:sp>
        <p:nvSpPr>
          <p:cNvPr id="8" name="Text 5"/>
          <p:cNvSpPr/>
          <p:nvPr/>
        </p:nvSpPr>
        <p:spPr>
          <a:xfrm>
            <a:off x="868680" y="3474720"/>
            <a:ext cx="4343400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F6F4E8"/>
                </a:solidFill>
              </a:rPr>
              <a:t>• Introduction et enjeux</a:t>
            </a:r>
            <a:endParaRPr lang="en-US" sz="1350" dirty="0"/>
          </a:p>
          <a:p>
            <a:pPr marL="0" indent="0">
              <a:buNone/>
            </a:pPr>
            <a:r>
              <a:rPr lang="en-US" sz="1350" dirty="0">
                <a:solidFill>
                  <a:srgbClr val="F6F4E8"/>
                </a:solidFill>
              </a:rPr>
              <a:t>• Concevoir un ruban orienté usage</a:t>
            </a:r>
            <a:endParaRPr lang="en-US" sz="1350" dirty="0"/>
          </a:p>
          <a:p>
            <a:pPr marL="0" indent="0">
              <a:buNone/>
            </a:pPr>
            <a:r>
              <a:rPr lang="en-US" sz="1350" dirty="0">
                <a:solidFill>
                  <a:srgbClr val="F6F4E8"/>
                </a:solidFill>
              </a:rPr>
              <a:t>• Macros, commandes et listes déroulantes</a:t>
            </a:r>
            <a:endParaRPr lang="en-US" sz="1350" dirty="0"/>
          </a:p>
          <a:p>
            <a:pPr marL="0" indent="0">
              <a:buNone/>
            </a:pPr>
            <a:r>
              <a:rPr lang="en-US" sz="1350" dirty="0">
                <a:solidFill>
                  <a:srgbClr val="F6F4E8"/>
                </a:solidFill>
              </a:rPr>
              <a:t>• Idées pratiques pour vos rubans pros</a:t>
            </a:r>
            <a:endParaRPr lang="en-US" sz="1350" dirty="0"/>
          </a:p>
        </p:txBody>
      </p:sp>
      <p:sp>
        <p:nvSpPr>
          <p:cNvPr id="9" name="Text 6"/>
          <p:cNvSpPr/>
          <p:nvPr/>
        </p:nvSpPr>
        <p:spPr>
          <a:xfrm>
            <a:off x="6199632" y="3090672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FFFFFF"/>
                </a:solidFill>
              </a:rPr>
              <a:t>2. Mise en œuvre &amp; déploiement</a:t>
            </a:r>
            <a:endParaRPr lang="en-US" sz="1700" dirty="0"/>
          </a:p>
        </p:txBody>
      </p:sp>
      <p:sp>
        <p:nvSpPr>
          <p:cNvPr id="10" name="Text 7"/>
          <p:cNvSpPr/>
          <p:nvPr/>
        </p:nvSpPr>
        <p:spPr>
          <a:xfrm>
            <a:off x="6217920" y="3474720"/>
            <a:ext cx="4663440" cy="1691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F6F4E8"/>
                </a:solidFill>
              </a:rPr>
              <a:t>• Cas pratique complet</a:t>
            </a:r>
            <a:endParaRPr lang="en-US" sz="1350" dirty="0"/>
          </a:p>
          <a:p>
            <a:pPr marL="0" indent="0">
              <a:buNone/>
            </a:pPr>
            <a:r>
              <a:rPr lang="en-US" sz="1350" dirty="0">
                <a:solidFill>
                  <a:srgbClr val="F6F4E8"/>
                </a:solidFill>
              </a:rPr>
              <a:t>• IA et gain de temps</a:t>
            </a:r>
            <a:endParaRPr lang="en-US" sz="1350" dirty="0"/>
          </a:p>
          <a:p>
            <a:pPr marL="0" indent="0">
              <a:buNone/>
            </a:pPr>
            <a:r>
              <a:rPr lang="en-US" sz="1350" dirty="0">
                <a:solidFill>
                  <a:srgbClr val="F6F4E8"/>
                </a:solidFill>
              </a:rPr>
              <a:t>• Pièges classiques et solutions</a:t>
            </a:r>
            <a:endParaRPr lang="en-US" sz="1350" dirty="0"/>
          </a:p>
          <a:p>
            <a:pPr marL="0" indent="0">
              <a:buNone/>
            </a:pPr>
            <a:r>
              <a:rPr lang="en-US" sz="1350" dirty="0">
                <a:solidFill>
                  <a:srgbClr val="F6F4E8"/>
                </a:solidFill>
              </a:rPr>
              <a:t>• Outils utiles</a:t>
            </a:r>
            <a:endParaRPr lang="en-US" sz="1350" dirty="0"/>
          </a:p>
          <a:p>
            <a:pPr marL="0" indent="0">
              <a:buNone/>
            </a:pPr>
            <a:r>
              <a:rPr lang="en-US" sz="1350" dirty="0">
                <a:solidFill>
                  <a:srgbClr val="F6F4E8"/>
                </a:solidFill>
              </a:rPr>
              <a:t>• Différence entre fichier Excel et macro complémentaire</a:t>
            </a:r>
            <a:endParaRPr lang="en-US" sz="1350" dirty="0"/>
          </a:p>
          <a:p>
            <a:pPr marL="0" indent="0">
              <a:buNone/>
            </a:pPr>
            <a:r>
              <a:rPr lang="en-US" sz="1350" dirty="0">
                <a:solidFill>
                  <a:srgbClr val="F6F4E8"/>
                </a:solidFill>
              </a:rPr>
              <a:t>• Questions / réponses</a:t>
            </a:r>
            <a:endParaRPr lang="en-US" sz="1350" dirty="0"/>
          </a:p>
        </p:txBody>
      </p:sp>
      <p:sp>
        <p:nvSpPr>
          <p:cNvPr id="11" name="Text 8"/>
          <p:cNvSpPr/>
          <p:nvPr/>
        </p:nvSpPr>
        <p:spPr>
          <a:xfrm>
            <a:off x="868680" y="5440680"/>
            <a:ext cx="102412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C7D3A3"/>
                </a:solidFill>
              </a:rPr>
              <a:t>Format annoncé par l’intervenant : construction graduelle et dynamique à partir des besoins et fichiers des participants.</a:t>
            </a:r>
            <a:endParaRPr lang="en-US" sz="1300" dirty="0"/>
          </a:p>
        </p:txBody>
      </p:sp>
      <p:sp>
        <p:nvSpPr>
          <p:cNvPr id="12" name="Text 9"/>
          <p:cNvSpPr/>
          <p:nvPr/>
        </p:nvSpPr>
        <p:spPr>
          <a:xfrm>
            <a:off x="685800" y="6428232"/>
            <a:ext cx="4754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C7D3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XLérateur • Macros, RibbonX, VBA et IA</a:t>
            </a:r>
            <a:endParaRPr lang="en-US" sz="8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22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D9E23F"/>
          </a:solidFill>
          <a:ln w="12700">
            <a:solidFill>
              <a:srgbClr val="D9E23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658368" y="384048"/>
            <a:ext cx="5029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0D05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RUBAN EXCEL SUR MESURE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658368" y="658368"/>
            <a:ext cx="1060704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Architecture d’un ruban Excel sur mesure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658368" y="1225296"/>
            <a:ext cx="1828800" cy="0"/>
          </a:xfrm>
          <a:prstGeom prst="line">
            <a:avLst/>
          </a:prstGeom>
          <a:noFill/>
          <a:ln w="30480">
            <a:solidFill>
              <a:srgbClr val="D9E23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2542032" y="3264408"/>
            <a:ext cx="237744" cy="0"/>
          </a:xfrm>
          <a:prstGeom prst="line">
            <a:avLst/>
          </a:prstGeom>
          <a:noFill/>
          <a:ln w="22860">
            <a:solidFill>
              <a:srgbClr val="6E8D2F"/>
            </a:solidFill>
            <a:prstDash val="solid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4727448" y="3264408"/>
            <a:ext cx="256032" cy="0"/>
          </a:xfrm>
          <a:prstGeom prst="line">
            <a:avLst/>
          </a:prstGeom>
          <a:noFill/>
          <a:ln w="22860">
            <a:solidFill>
              <a:srgbClr val="6E8D2F"/>
            </a:solidFill>
            <a:prstDash val="solid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7022592" y="3264408"/>
            <a:ext cx="265176" cy="0"/>
          </a:xfrm>
          <a:prstGeom prst="line">
            <a:avLst/>
          </a:prstGeom>
          <a:noFill/>
          <a:ln w="22860">
            <a:solidFill>
              <a:srgbClr val="6E8D2F"/>
            </a:solidFill>
            <a:prstDash val="solid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9235440" y="3264408"/>
            <a:ext cx="246888" cy="0"/>
          </a:xfrm>
          <a:prstGeom prst="line">
            <a:avLst/>
          </a:prstGeom>
          <a:noFill/>
          <a:ln w="22860">
            <a:solidFill>
              <a:srgbClr val="6E8D2F"/>
            </a:solidFill>
            <a:prstDash val="solid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713232" y="2880360"/>
            <a:ext cx="1828800" cy="786384"/>
          </a:xfrm>
          <a:prstGeom prst="rect">
            <a:avLst/>
          </a:prstGeom>
          <a:solidFill>
            <a:srgbClr val="355B22"/>
          </a:solidFill>
          <a:ln>
            <a:solidFill>
              <a:srgbClr val="355B22">
                <a:alpha val="0"/>
              </a:srgbClr>
            </a:solidFill>
          </a:ln>
        </p:spPr>
        <p:txBody>
          <a:bodyPr wrap="square" lIns="762" tIns="762" rIns="762" bIns="762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</a:rPr>
              <a:t>Fichier</a:t>
            </a:r>
            <a:endParaRPr lang="en-US" sz="1500" dirty="0"/>
          </a:p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</a:rPr>
              <a:t>.xlsm ou .xlam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2852928" y="2880360"/>
            <a:ext cx="1874520" cy="786384"/>
          </a:xfrm>
          <a:prstGeom prst="rect">
            <a:avLst/>
          </a:prstGeom>
          <a:solidFill>
            <a:srgbClr val="D9E23F"/>
          </a:solidFill>
          <a:ln>
            <a:solidFill>
              <a:srgbClr val="D9E23F">
                <a:alpha val="0"/>
              </a:srgbClr>
            </a:solidFill>
          </a:ln>
        </p:spPr>
        <p:txBody>
          <a:bodyPr wrap="square" lIns="762" tIns="762" rIns="762" bIns="762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0200E"/>
                </a:solidFill>
              </a:rPr>
              <a:t>customUI.xml</a:t>
            </a:r>
            <a:endParaRPr lang="en-US" sz="1500" dirty="0"/>
          </a:p>
          <a:p>
            <a:pPr marL="0" indent="0" algn="ctr">
              <a:buNone/>
            </a:pPr>
            <a:r>
              <a:rPr lang="en-US" sz="1500" b="1" dirty="0">
                <a:solidFill>
                  <a:srgbClr val="10200E"/>
                </a:solidFill>
              </a:rPr>
              <a:t>RibbonX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5056632" y="2880360"/>
            <a:ext cx="1965960" cy="786384"/>
          </a:xfrm>
          <a:prstGeom prst="rect">
            <a:avLst/>
          </a:prstGeom>
          <a:solidFill>
            <a:srgbClr val="F0D05B"/>
          </a:solidFill>
          <a:ln>
            <a:solidFill>
              <a:srgbClr val="F0D05B">
                <a:alpha val="0"/>
              </a:srgbClr>
            </a:solidFill>
          </a:ln>
        </p:spPr>
        <p:txBody>
          <a:bodyPr wrap="square" lIns="762" tIns="762" rIns="762" bIns="762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0200E"/>
                </a:solidFill>
              </a:rPr>
              <a:t>Onglet, groupes</a:t>
            </a:r>
            <a:endParaRPr lang="en-US" sz="1500" dirty="0"/>
          </a:p>
          <a:p>
            <a:pPr marL="0" indent="0" algn="ctr">
              <a:buNone/>
            </a:pPr>
            <a:r>
              <a:rPr lang="en-US" sz="1500" b="1" dirty="0">
                <a:solidFill>
                  <a:srgbClr val="10200E"/>
                </a:solidFill>
              </a:rPr>
              <a:t>et contrôles</a:t>
            </a:r>
            <a:endParaRPr lang="en-US" sz="1500" dirty="0"/>
          </a:p>
        </p:txBody>
      </p:sp>
      <p:sp>
        <p:nvSpPr>
          <p:cNvPr id="13" name="Text 11"/>
          <p:cNvSpPr/>
          <p:nvPr/>
        </p:nvSpPr>
        <p:spPr>
          <a:xfrm>
            <a:off x="7360920" y="2880360"/>
            <a:ext cx="1874520" cy="786384"/>
          </a:xfrm>
          <a:prstGeom prst="rect">
            <a:avLst/>
          </a:prstGeom>
          <a:solidFill>
            <a:srgbClr val="90B72F"/>
          </a:solidFill>
          <a:ln>
            <a:solidFill>
              <a:srgbClr val="90B72F">
                <a:alpha val="0"/>
              </a:srgbClr>
            </a:solidFill>
          </a:ln>
        </p:spPr>
        <p:txBody>
          <a:bodyPr wrap="square" lIns="762" tIns="762" rIns="762" bIns="762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</a:rPr>
              <a:t>Callbacks</a:t>
            </a:r>
            <a:endParaRPr lang="en-US" sz="1500" dirty="0"/>
          </a:p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</a:rPr>
              <a:t>VBA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9555480" y="2880360"/>
            <a:ext cx="1920240" cy="786384"/>
          </a:xfrm>
          <a:prstGeom prst="rect">
            <a:avLst/>
          </a:prstGeom>
          <a:solidFill>
            <a:srgbClr val="355B22"/>
          </a:solidFill>
          <a:ln>
            <a:solidFill>
              <a:srgbClr val="355B22">
                <a:alpha val="0"/>
              </a:srgbClr>
            </a:solidFill>
          </a:ln>
        </p:spPr>
        <p:txBody>
          <a:bodyPr wrap="square" lIns="762" tIns="762" rIns="762" bIns="762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</a:rPr>
              <a:t>Actions métier</a:t>
            </a:r>
            <a:endParaRPr lang="en-US" sz="1500" dirty="0"/>
          </a:p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</a:rPr>
              <a:t>et formulaires</a:t>
            </a:r>
            <a:endParaRPr lang="en-US" sz="1500" dirty="0"/>
          </a:p>
        </p:txBody>
      </p:sp>
      <p:sp>
        <p:nvSpPr>
          <p:cNvPr id="15" name="Text 13"/>
          <p:cNvSpPr/>
          <p:nvPr/>
        </p:nvSpPr>
        <p:spPr>
          <a:xfrm>
            <a:off x="749808" y="1783080"/>
            <a:ext cx="103784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F6F4E8"/>
                </a:solidFill>
              </a:rPr>
              <a:t>Au chargement, le ruban lit le XML. Les contrôles appellent ensuite les procédures VBA définies par les attributs de callback.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749808" y="4160520"/>
            <a:ext cx="10378440" cy="566928"/>
          </a:xfrm>
          <a:prstGeom prst="rect">
            <a:avLst/>
          </a:prstGeom>
          <a:solidFill>
            <a:srgbClr val="27461A">
              <a:alpha val="92000"/>
            </a:srgbClr>
          </a:solidFill>
          <a:ln w="13970">
            <a:solidFill>
              <a:srgbClr val="6E8D2F"/>
            </a:solidFill>
          </a:ln>
        </p:spPr>
        <p:txBody>
          <a:bodyPr wrap="square" lIns="1778" tIns="1778" rIns="1778" bIns="1778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</a:rPr>
              <a:t>Point clé : stocker IRibbonUI via onLoad permet ensuite d’invalider le ruban pour rafraîchir labels, états, visibilité et contenus dynamiques.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749808" y="5074920"/>
            <a:ext cx="15544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0D05B"/>
                </a:solidFill>
              </a:rPr>
              <a:t>À retenir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749808" y="5367528"/>
            <a:ext cx="58521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C7D3A3"/>
                </a:solidFill>
              </a:rPr>
              <a:t>XML décrit l’interface. VBA exécute la logique. IRibbonUI gère l’actualisation.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685800" y="6428232"/>
            <a:ext cx="4754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C7D3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XLérateur • Macros, RibbonX, VBA et IA</a:t>
            </a:r>
            <a:endParaRPr lang="en-US" sz="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22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D9E23F"/>
          </a:solidFill>
          <a:ln w="12700">
            <a:solidFill>
              <a:srgbClr val="D9E23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658368" y="384048"/>
            <a:ext cx="5029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0D05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RUBAN EXCEL SUR MESURE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658368" y="658368"/>
            <a:ext cx="1060704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Exemple minimal : XML + callbacks VBA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658368" y="1225296"/>
            <a:ext cx="1828800" cy="0"/>
          </a:xfrm>
          <a:prstGeom prst="line">
            <a:avLst/>
          </a:prstGeom>
          <a:noFill/>
          <a:ln w="30480">
            <a:solidFill>
              <a:srgbClr val="D9E23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749808" y="1645920"/>
            <a:ext cx="102412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C7D3A3"/>
                </a:solidFill>
              </a:rPr>
              <a:t>Le squelette tient en peu de lignes. La rigueur compte plus que la quantité de XML.</a:t>
            </a:r>
            <a:endParaRPr lang="en-US" sz="1350" dirty="0"/>
          </a:p>
        </p:txBody>
      </p:sp>
      <p:sp>
        <p:nvSpPr>
          <p:cNvPr id="7" name="Text 5"/>
          <p:cNvSpPr/>
          <p:nvPr/>
        </p:nvSpPr>
        <p:spPr>
          <a:xfrm>
            <a:off x="713232" y="1993392"/>
            <a:ext cx="5623560" cy="3611880"/>
          </a:xfrm>
          <a:prstGeom prst="rect">
            <a:avLst/>
          </a:prstGeom>
          <a:solidFill>
            <a:srgbClr val="101A0C"/>
          </a:solidFill>
          <a:ln w="12700">
            <a:solidFill>
              <a:srgbClr val="6E8D2F"/>
            </a:solidFill>
          </a:ln>
        </p:spPr>
        <p:txBody>
          <a:bodyPr wrap="square" lIns="2032" tIns="2032" rIns="2032" bIns="2032" rtlCol="0" anchor="t"/>
          <a:lstStyle/>
          <a:p>
            <a:r>
              <a:rPr lang="en-US" sz="1400" dirty="0">
                <a:solidFill>
                  <a:schemeClr val="bg1"/>
                </a:solidFill>
              </a:rPr>
              <a:t>&lt;</a:t>
            </a:r>
            <a:r>
              <a:rPr lang="en-US" sz="1400" dirty="0" err="1">
                <a:solidFill>
                  <a:schemeClr val="bg1"/>
                </a:solidFill>
              </a:rPr>
              <a:t>customUI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xmlns</a:t>
            </a:r>
            <a:r>
              <a:rPr lang="en-US" sz="1400" dirty="0">
                <a:solidFill>
                  <a:schemeClr val="bg1"/>
                </a:solidFill>
              </a:rPr>
              <a:t>="http://schemas.microsoft.com/office/2006/01/</a:t>
            </a:r>
            <a:r>
              <a:rPr lang="en-US" sz="1400" dirty="0" err="1">
                <a:solidFill>
                  <a:schemeClr val="bg1"/>
                </a:solidFill>
              </a:rPr>
              <a:t>customui</a:t>
            </a:r>
            <a:r>
              <a:rPr lang="en-US" sz="1400" dirty="0">
                <a:solidFill>
                  <a:schemeClr val="bg1"/>
                </a:solidFill>
              </a:rPr>
              <a:t>" </a:t>
            </a:r>
            <a:r>
              <a:rPr lang="en-US" sz="1400" dirty="0" err="1">
                <a:solidFill>
                  <a:schemeClr val="bg1"/>
                </a:solidFill>
              </a:rPr>
              <a:t>onLoad</a:t>
            </a:r>
            <a:r>
              <a:rPr lang="en-US" sz="1400" dirty="0">
                <a:solidFill>
                  <a:schemeClr val="bg1"/>
                </a:solidFill>
              </a:rPr>
              <a:t>="</a:t>
            </a:r>
            <a:r>
              <a:rPr lang="en-US" sz="1400" dirty="0" err="1">
                <a:solidFill>
                  <a:schemeClr val="bg1"/>
                </a:solidFill>
              </a:rPr>
              <a:t>RibbonLoaded</a:t>
            </a:r>
            <a:r>
              <a:rPr lang="en-US" sz="1400" dirty="0">
                <a:solidFill>
                  <a:schemeClr val="bg1"/>
                </a:solidFill>
              </a:rPr>
              <a:t>"&gt;</a:t>
            </a:r>
          </a:p>
          <a:p>
            <a:r>
              <a:rPr lang="en-US" sz="1400" dirty="0">
                <a:solidFill>
                  <a:schemeClr val="bg1"/>
                </a:solidFill>
              </a:rPr>
              <a:t>  &lt;ribbon&gt;</a:t>
            </a:r>
          </a:p>
          <a:p>
            <a:r>
              <a:rPr lang="en-US" sz="1400" dirty="0">
                <a:solidFill>
                  <a:schemeClr val="bg1"/>
                </a:solidFill>
              </a:rPr>
              <a:t>    &lt;tabs&gt;</a:t>
            </a:r>
          </a:p>
          <a:p>
            <a:r>
              <a:rPr lang="fr-FR" sz="1400" dirty="0">
                <a:solidFill>
                  <a:schemeClr val="bg1"/>
                </a:solidFill>
              </a:rPr>
              <a:t>      &lt;tab id="</a:t>
            </a:r>
            <a:r>
              <a:rPr lang="fr-FR" sz="1400" dirty="0" err="1">
                <a:solidFill>
                  <a:schemeClr val="bg1"/>
                </a:solidFill>
              </a:rPr>
              <a:t>tabMetier</a:t>
            </a:r>
            <a:r>
              <a:rPr lang="fr-FR" sz="1400" dirty="0">
                <a:solidFill>
                  <a:schemeClr val="bg1"/>
                </a:solidFill>
              </a:rPr>
              <a:t>" label="Outils métier"&gt;</a:t>
            </a:r>
          </a:p>
          <a:p>
            <a:r>
              <a:rPr lang="en-US" sz="1400" dirty="0">
                <a:solidFill>
                  <a:schemeClr val="bg1"/>
                </a:solidFill>
              </a:rPr>
              <a:t>        &lt;group id="</a:t>
            </a:r>
            <a:r>
              <a:rPr lang="en-US" sz="1400" dirty="0" err="1">
                <a:solidFill>
                  <a:schemeClr val="bg1"/>
                </a:solidFill>
              </a:rPr>
              <a:t>grpActions</a:t>
            </a:r>
            <a:r>
              <a:rPr lang="en-US" sz="1400" dirty="0">
                <a:solidFill>
                  <a:schemeClr val="bg1"/>
                </a:solidFill>
              </a:rPr>
              <a:t>" label="Actions"&gt;</a:t>
            </a:r>
          </a:p>
          <a:p>
            <a:r>
              <a:rPr lang="en-US" sz="1400" dirty="0">
                <a:solidFill>
                  <a:schemeClr val="bg1"/>
                </a:solidFill>
              </a:rPr>
              <a:t>          &lt;button id="</a:t>
            </a:r>
            <a:r>
              <a:rPr lang="en-US" sz="1400" dirty="0" err="1">
                <a:solidFill>
                  <a:schemeClr val="bg1"/>
                </a:solidFill>
              </a:rPr>
              <a:t>btnImport</a:t>
            </a:r>
            <a:r>
              <a:rPr lang="en-US" sz="1400" dirty="0">
                <a:solidFill>
                  <a:schemeClr val="bg1"/>
                </a:solidFill>
              </a:rPr>
              <a:t>" label="Importer" </a:t>
            </a:r>
            <a:r>
              <a:rPr lang="en-US" sz="1400" dirty="0" err="1">
                <a:solidFill>
                  <a:schemeClr val="bg1"/>
                </a:solidFill>
              </a:rPr>
              <a:t>onAction</a:t>
            </a:r>
            <a:r>
              <a:rPr lang="en-US" sz="1400" dirty="0">
                <a:solidFill>
                  <a:schemeClr val="bg1"/>
                </a:solidFill>
              </a:rPr>
              <a:t>="</a:t>
            </a:r>
            <a:r>
              <a:rPr lang="en-US" sz="1400" dirty="0" err="1">
                <a:solidFill>
                  <a:schemeClr val="bg1"/>
                </a:solidFill>
              </a:rPr>
              <a:t>ImporterDonnees</a:t>
            </a:r>
            <a:r>
              <a:rPr lang="en-US" sz="1400" dirty="0">
                <a:solidFill>
                  <a:schemeClr val="bg1"/>
                </a:solidFill>
              </a:rPr>
              <a:t>" /&gt;</a:t>
            </a:r>
          </a:p>
          <a:p>
            <a:r>
              <a:rPr lang="fr-FR" sz="1400" dirty="0">
                <a:solidFill>
                  <a:schemeClr val="bg1"/>
                </a:solidFill>
              </a:rPr>
              <a:t>          &lt;</a:t>
            </a:r>
            <a:r>
              <a:rPr lang="fr-FR" sz="1400" dirty="0" err="1">
                <a:solidFill>
                  <a:schemeClr val="bg1"/>
                </a:solidFill>
              </a:rPr>
              <a:t>comboBox</a:t>
            </a:r>
            <a:r>
              <a:rPr lang="fr-FR" sz="1400" dirty="0">
                <a:solidFill>
                  <a:schemeClr val="bg1"/>
                </a:solidFill>
              </a:rPr>
              <a:t> id="</a:t>
            </a:r>
            <a:r>
              <a:rPr lang="fr-FR" sz="1400" dirty="0" err="1">
                <a:solidFill>
                  <a:schemeClr val="bg1"/>
                </a:solidFill>
              </a:rPr>
              <a:t>cbVue</a:t>
            </a:r>
            <a:r>
              <a:rPr lang="fr-FR" sz="1400" dirty="0">
                <a:solidFill>
                  <a:schemeClr val="bg1"/>
                </a:solidFill>
              </a:rPr>
              <a:t>" label="Vue" </a:t>
            </a:r>
            <a:r>
              <a:rPr lang="fr-FR" sz="1400" dirty="0" err="1">
                <a:solidFill>
                  <a:schemeClr val="bg1"/>
                </a:solidFill>
              </a:rPr>
              <a:t>onChange</a:t>
            </a:r>
            <a:r>
              <a:rPr lang="fr-FR" sz="1400" dirty="0">
                <a:solidFill>
                  <a:schemeClr val="bg1"/>
                </a:solidFill>
              </a:rPr>
              <a:t>="</a:t>
            </a:r>
            <a:r>
              <a:rPr lang="fr-FR" sz="1400" dirty="0" err="1">
                <a:solidFill>
                  <a:schemeClr val="bg1"/>
                </a:solidFill>
              </a:rPr>
              <a:t>ChangerVue</a:t>
            </a:r>
            <a:r>
              <a:rPr lang="fr-FR" sz="1400" dirty="0">
                <a:solidFill>
                  <a:schemeClr val="bg1"/>
                </a:solidFill>
              </a:rPr>
              <a:t>" /&gt;</a:t>
            </a:r>
          </a:p>
          <a:p>
            <a:r>
              <a:rPr lang="en-US" sz="1400" dirty="0">
                <a:solidFill>
                  <a:schemeClr val="bg1"/>
                </a:solidFill>
              </a:rPr>
              <a:t>        &lt;/group&gt;</a:t>
            </a:r>
          </a:p>
          <a:p>
            <a:r>
              <a:rPr lang="en-US" sz="1400" dirty="0">
                <a:solidFill>
                  <a:schemeClr val="bg1"/>
                </a:solidFill>
              </a:rPr>
              <a:t>      &lt;/tab&gt;</a:t>
            </a:r>
          </a:p>
          <a:p>
            <a:r>
              <a:rPr lang="en-US" sz="1400" dirty="0">
                <a:solidFill>
                  <a:schemeClr val="bg1"/>
                </a:solidFill>
              </a:rPr>
              <a:t>    &lt;/tabs&gt;</a:t>
            </a:r>
          </a:p>
          <a:p>
            <a:r>
              <a:rPr lang="en-US" sz="1400" dirty="0">
                <a:solidFill>
                  <a:schemeClr val="bg1"/>
                </a:solidFill>
              </a:rPr>
              <a:t>  &lt;/ribbon&gt;</a:t>
            </a:r>
          </a:p>
          <a:p>
            <a:r>
              <a:rPr lang="en-US" sz="1400" dirty="0">
                <a:solidFill>
                  <a:schemeClr val="bg1"/>
                </a:solidFill>
              </a:rPr>
              <a:t>&lt;/</a:t>
            </a:r>
            <a:r>
              <a:rPr lang="en-US" sz="1400" dirty="0" err="1">
                <a:solidFill>
                  <a:schemeClr val="bg1"/>
                </a:solidFill>
              </a:rPr>
              <a:t>customUI</a:t>
            </a:r>
            <a:r>
              <a:rPr lang="en-US" sz="1400" dirty="0">
                <a:solidFill>
                  <a:schemeClr val="bg1"/>
                </a:solidFill>
              </a:rPr>
              <a:t>&gt;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" name="Text 6"/>
          <p:cNvSpPr/>
          <p:nvPr/>
        </p:nvSpPr>
        <p:spPr>
          <a:xfrm>
            <a:off x="6473952" y="1993392"/>
            <a:ext cx="5010912" cy="3611880"/>
          </a:xfrm>
          <a:prstGeom prst="rect">
            <a:avLst/>
          </a:prstGeom>
          <a:solidFill>
            <a:srgbClr val="101A0C"/>
          </a:solidFill>
          <a:ln w="12700">
            <a:solidFill>
              <a:srgbClr val="6E8D2F"/>
            </a:solidFill>
          </a:ln>
        </p:spPr>
        <p:txBody>
          <a:bodyPr wrap="square" lIns="2032" tIns="2032" rIns="2032" bIns="2032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8292A2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1 </a:t>
            </a:r>
            <a:r>
              <a:rPr lang="en-US" sz="14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Dim gRibbon As IRibbonUI
</a:t>
            </a:r>
            <a:r>
              <a:rPr lang="en-US" sz="1400" dirty="0">
                <a:solidFill>
                  <a:srgbClr val="8292A2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2 </a:t>
            </a:r>
            <a:r>
              <a:rPr lang="en-US" sz="14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
</a:t>
            </a:r>
            <a:r>
              <a:rPr lang="en-US" sz="1400" dirty="0">
                <a:solidFill>
                  <a:srgbClr val="8292A2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3 </a:t>
            </a:r>
            <a:r>
              <a:rPr lang="en-US" sz="14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Sub RibbonLoaded(ribbon As IRibbonUI)
</a:t>
            </a:r>
            <a:r>
              <a:rPr lang="en-US" sz="1400" dirty="0">
                <a:solidFill>
                  <a:srgbClr val="8292A2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4 </a:t>
            </a:r>
            <a:r>
              <a:rPr lang="en-US" sz="14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Set gRibbon = ribbon
</a:t>
            </a:r>
            <a:r>
              <a:rPr lang="en-US" sz="1400" dirty="0">
                <a:solidFill>
                  <a:srgbClr val="8292A2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5 </a:t>
            </a:r>
            <a:r>
              <a:rPr lang="en-US" sz="14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End Sub
</a:t>
            </a:r>
            <a:r>
              <a:rPr lang="en-US" sz="1400" dirty="0">
                <a:solidFill>
                  <a:srgbClr val="8292A2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6 </a:t>
            </a:r>
            <a:r>
              <a:rPr lang="en-US" sz="14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
</a:t>
            </a:r>
            <a:r>
              <a:rPr lang="en-US" sz="1400" dirty="0">
                <a:solidFill>
                  <a:srgbClr val="8292A2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7 </a:t>
            </a:r>
            <a:r>
              <a:rPr lang="en-US" sz="14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Sub ImporterDonnees(control As IRibbonControl)
</a:t>
            </a:r>
            <a:r>
              <a:rPr lang="en-US" sz="1400" dirty="0">
                <a:solidFill>
                  <a:srgbClr val="8292A2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8 </a:t>
            </a:r>
            <a:r>
              <a:rPr lang="en-US" sz="14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LancerImport
</a:t>
            </a:r>
            <a:r>
              <a:rPr lang="en-US" sz="1400" dirty="0">
                <a:solidFill>
                  <a:srgbClr val="8292A2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9 </a:t>
            </a:r>
            <a:r>
              <a:rPr lang="en-US" sz="14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End Sub
</a:t>
            </a:r>
            <a:r>
              <a:rPr lang="en-US" sz="1400" dirty="0">
                <a:solidFill>
                  <a:srgbClr val="8292A2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10 </a:t>
            </a:r>
            <a:r>
              <a:rPr lang="en-US" sz="14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
</a:t>
            </a:r>
            <a:r>
              <a:rPr lang="en-US" sz="1400" dirty="0">
                <a:solidFill>
                  <a:srgbClr val="8292A2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11 </a:t>
            </a:r>
            <a:r>
              <a:rPr lang="en-US" sz="14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Sub RafraichirRuban()
</a:t>
            </a:r>
            <a:r>
              <a:rPr lang="en-US" sz="1400" dirty="0">
                <a:solidFill>
                  <a:srgbClr val="8292A2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12 </a:t>
            </a:r>
            <a:r>
              <a:rPr lang="en-US" sz="14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gRibbon.Invalidate
</a:t>
            </a:r>
            <a:r>
              <a:rPr lang="en-US" sz="1400" dirty="0">
                <a:solidFill>
                  <a:srgbClr val="8292A2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13 </a:t>
            </a:r>
            <a:r>
              <a:rPr lang="en-US" sz="14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End Sub</a:t>
            </a:r>
            <a:endParaRPr lang="en-US" sz="1110" dirty="0"/>
          </a:p>
        </p:txBody>
      </p:sp>
      <p:sp>
        <p:nvSpPr>
          <p:cNvPr id="9" name="Text 7"/>
          <p:cNvSpPr/>
          <p:nvPr/>
        </p:nvSpPr>
        <p:spPr>
          <a:xfrm>
            <a:off x="749808" y="5897880"/>
            <a:ext cx="10424160" cy="347472"/>
          </a:xfrm>
          <a:prstGeom prst="rect">
            <a:avLst/>
          </a:prstGeom>
          <a:solidFill>
            <a:srgbClr val="D9E23F"/>
          </a:solidFill>
          <a:ln>
            <a:solidFill>
              <a:srgbClr val="D9E23F">
                <a:alpha val="0"/>
              </a:srgbClr>
            </a:solidFill>
          </a:ln>
        </p:spPr>
        <p:txBody>
          <a:bodyPr wrap="square" lIns="1016" tIns="1016" rIns="1016" bIns="1016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10200E"/>
                </a:solidFill>
              </a:rPr>
              <a:t>XML = structure visuelle  |  VBA = logique métier  |  Invalidate = mise à jour des propriétés dynamiques</a:t>
            </a:r>
            <a:endParaRPr lang="en-US" sz="1250" dirty="0"/>
          </a:p>
        </p:txBody>
      </p:sp>
      <p:sp>
        <p:nvSpPr>
          <p:cNvPr id="10" name="Text 8"/>
          <p:cNvSpPr/>
          <p:nvPr/>
        </p:nvSpPr>
        <p:spPr>
          <a:xfrm>
            <a:off x="685800" y="6428232"/>
            <a:ext cx="4754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C7D3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XLérateur • Macros, RibbonX, VBA et IA</a:t>
            </a:r>
            <a:endParaRPr lang="en-US" sz="8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22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D9E23F"/>
          </a:solidFill>
          <a:ln w="12700">
            <a:solidFill>
              <a:srgbClr val="D9E23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658368" y="384048"/>
            <a:ext cx="5029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0D05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RUBAN EXCEL SUR MESURE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658368" y="658368"/>
            <a:ext cx="1060704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Concevoir un ruban orienté usage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658368" y="1225296"/>
            <a:ext cx="1828800" cy="0"/>
          </a:xfrm>
          <a:prstGeom prst="line">
            <a:avLst/>
          </a:prstGeom>
          <a:noFill/>
          <a:ln w="30480">
            <a:solidFill>
              <a:srgbClr val="D9E23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749808" y="1609344"/>
            <a:ext cx="5486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C7D3A3"/>
                </a:solidFill>
              </a:rPr>
              <a:t>Méthode simple pour éviter le ruban “catalogue de boutons”.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2834640" y="2935224"/>
            <a:ext cx="173736" cy="0"/>
          </a:xfrm>
          <a:prstGeom prst="line">
            <a:avLst/>
          </a:prstGeom>
          <a:noFill/>
          <a:ln w="22860">
            <a:solidFill>
              <a:srgbClr val="6E8D2F"/>
            </a:solidFill>
            <a:prstDash val="solid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5157216" y="2935224"/>
            <a:ext cx="173736" cy="0"/>
          </a:xfrm>
          <a:prstGeom prst="line">
            <a:avLst/>
          </a:prstGeom>
          <a:noFill/>
          <a:ln w="22860">
            <a:solidFill>
              <a:srgbClr val="6E8D2F"/>
            </a:solidFill>
            <a:prstDash val="solid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7479792" y="2935224"/>
            <a:ext cx="173736" cy="0"/>
          </a:xfrm>
          <a:prstGeom prst="line">
            <a:avLst/>
          </a:prstGeom>
          <a:noFill/>
          <a:ln w="22860">
            <a:solidFill>
              <a:srgbClr val="6E8D2F"/>
            </a:solidFill>
            <a:prstDash val="solid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9802368" y="2935224"/>
            <a:ext cx="173736" cy="0"/>
          </a:xfrm>
          <a:prstGeom prst="line">
            <a:avLst/>
          </a:prstGeom>
          <a:noFill/>
          <a:ln w="22860">
            <a:solidFill>
              <a:srgbClr val="6E8D2F"/>
            </a:solidFill>
            <a:prstDash val="solid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713232" y="2331720"/>
            <a:ext cx="2121408" cy="1280160"/>
          </a:xfrm>
          <a:prstGeom prst="roundRect">
            <a:avLst/>
          </a:prstGeom>
          <a:solidFill>
            <a:srgbClr val="27461A"/>
          </a:solidFill>
          <a:ln w="12700">
            <a:solidFill>
              <a:srgbClr val="6E8D2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3035808" y="2331720"/>
            <a:ext cx="2121408" cy="1280160"/>
          </a:xfrm>
          <a:prstGeom prst="roundRect">
            <a:avLst/>
          </a:prstGeom>
          <a:solidFill>
            <a:srgbClr val="27461A"/>
          </a:solidFill>
          <a:ln w="12700">
            <a:solidFill>
              <a:srgbClr val="6E8D2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5358384" y="2331720"/>
            <a:ext cx="2121408" cy="1280160"/>
          </a:xfrm>
          <a:prstGeom prst="roundRect">
            <a:avLst/>
          </a:prstGeom>
          <a:solidFill>
            <a:srgbClr val="27461A"/>
          </a:solidFill>
          <a:ln w="12700">
            <a:solidFill>
              <a:srgbClr val="6E8D2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7680960" y="2331720"/>
            <a:ext cx="2121408" cy="1280160"/>
          </a:xfrm>
          <a:prstGeom prst="roundRect">
            <a:avLst/>
          </a:prstGeom>
          <a:solidFill>
            <a:srgbClr val="27461A"/>
          </a:solidFill>
          <a:ln w="12700">
            <a:solidFill>
              <a:srgbClr val="6E8D2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10003536" y="2331720"/>
            <a:ext cx="2121408" cy="1280160"/>
          </a:xfrm>
          <a:prstGeom prst="roundRect">
            <a:avLst/>
          </a:prstGeom>
          <a:solidFill>
            <a:srgbClr val="27461A"/>
          </a:solidFill>
          <a:ln w="12700">
            <a:solidFill>
              <a:srgbClr val="6E8D2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822960" y="2478024"/>
            <a:ext cx="384048" cy="384048"/>
          </a:xfrm>
          <a:prstGeom prst="rect">
            <a:avLst/>
          </a:prstGeom>
          <a:solidFill>
            <a:srgbClr val="D9E23F"/>
          </a:solidFill>
          <a:ln>
            <a:solidFill>
              <a:srgbClr val="D9E23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0200E"/>
                </a:solidFill>
              </a:rPr>
              <a:t>1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1298448" y="2459736"/>
            <a:ext cx="1371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FFFFFF"/>
                </a:solidFill>
              </a:rPr>
              <a:t>Lister les tâches</a:t>
            </a:r>
            <a:endParaRPr lang="en-US" sz="1250" dirty="0"/>
          </a:p>
        </p:txBody>
      </p:sp>
      <p:sp>
        <p:nvSpPr>
          <p:cNvPr id="18" name="Text 16"/>
          <p:cNvSpPr/>
          <p:nvPr/>
        </p:nvSpPr>
        <p:spPr>
          <a:xfrm>
            <a:off x="1298448" y="2788920"/>
            <a:ext cx="1371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20" dirty="0">
                <a:solidFill>
                  <a:srgbClr val="C7D3A3"/>
                </a:solidFill>
              </a:rPr>
              <a:t>Repérer les actions fréquentes</a:t>
            </a:r>
            <a:endParaRPr lang="en-US" sz="1120" dirty="0"/>
          </a:p>
        </p:txBody>
      </p:sp>
      <p:sp>
        <p:nvSpPr>
          <p:cNvPr id="19" name="Text 17"/>
          <p:cNvSpPr/>
          <p:nvPr/>
        </p:nvSpPr>
        <p:spPr>
          <a:xfrm>
            <a:off x="3145536" y="2478024"/>
            <a:ext cx="384048" cy="384048"/>
          </a:xfrm>
          <a:prstGeom prst="rect">
            <a:avLst/>
          </a:prstGeom>
          <a:solidFill>
            <a:srgbClr val="F0D05B"/>
          </a:solidFill>
          <a:ln>
            <a:solidFill>
              <a:srgbClr val="F0D05B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0200E"/>
                </a:solidFill>
              </a:rPr>
              <a:t>2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3621024" y="2459736"/>
            <a:ext cx="1371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FFFFFF"/>
                </a:solidFill>
              </a:rPr>
              <a:t>Grouper par intention</a:t>
            </a:r>
            <a:endParaRPr lang="en-US" sz="1250" dirty="0"/>
          </a:p>
        </p:txBody>
      </p:sp>
      <p:sp>
        <p:nvSpPr>
          <p:cNvPr id="21" name="Text 19"/>
          <p:cNvSpPr/>
          <p:nvPr/>
        </p:nvSpPr>
        <p:spPr>
          <a:xfrm>
            <a:off x="3621024" y="2788920"/>
            <a:ext cx="1371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20" dirty="0">
                <a:solidFill>
                  <a:srgbClr val="C7D3A3"/>
                </a:solidFill>
              </a:rPr>
              <a:t>Importer, contrôler, produire</a:t>
            </a:r>
            <a:endParaRPr lang="en-US" sz="1120" dirty="0"/>
          </a:p>
        </p:txBody>
      </p:sp>
      <p:sp>
        <p:nvSpPr>
          <p:cNvPr id="22" name="Text 20"/>
          <p:cNvSpPr/>
          <p:nvPr/>
        </p:nvSpPr>
        <p:spPr>
          <a:xfrm>
            <a:off x="5468112" y="2478024"/>
            <a:ext cx="384048" cy="384048"/>
          </a:xfrm>
          <a:prstGeom prst="rect">
            <a:avLst/>
          </a:prstGeom>
          <a:solidFill>
            <a:srgbClr val="D9E23F"/>
          </a:solidFill>
          <a:ln>
            <a:solidFill>
              <a:srgbClr val="D9E23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0200E"/>
                </a:solidFill>
              </a:rPr>
              <a:t>3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5943600" y="2459736"/>
            <a:ext cx="1371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FFFFFF"/>
                </a:solidFill>
              </a:rPr>
              <a:t>Choisir le contrôle</a:t>
            </a:r>
            <a:endParaRPr lang="en-US" sz="1250" dirty="0"/>
          </a:p>
        </p:txBody>
      </p:sp>
      <p:sp>
        <p:nvSpPr>
          <p:cNvPr id="24" name="Text 22"/>
          <p:cNvSpPr/>
          <p:nvPr/>
        </p:nvSpPr>
        <p:spPr>
          <a:xfrm>
            <a:off x="5943600" y="2788920"/>
            <a:ext cx="1371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20" dirty="0">
                <a:solidFill>
                  <a:srgbClr val="C7D3A3"/>
                </a:solidFill>
              </a:rPr>
              <a:t>Bouton, menu, combo, toggle</a:t>
            </a:r>
            <a:endParaRPr lang="en-US" sz="1120" dirty="0"/>
          </a:p>
        </p:txBody>
      </p:sp>
      <p:sp>
        <p:nvSpPr>
          <p:cNvPr id="25" name="Text 23"/>
          <p:cNvSpPr/>
          <p:nvPr/>
        </p:nvSpPr>
        <p:spPr>
          <a:xfrm>
            <a:off x="7790688" y="2478024"/>
            <a:ext cx="384048" cy="384048"/>
          </a:xfrm>
          <a:prstGeom prst="rect">
            <a:avLst/>
          </a:prstGeom>
          <a:solidFill>
            <a:srgbClr val="F0D05B"/>
          </a:solidFill>
          <a:ln>
            <a:solidFill>
              <a:srgbClr val="F0D05B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0200E"/>
                </a:solidFill>
              </a:rPr>
              <a:t>4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8266176" y="2459736"/>
            <a:ext cx="1371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FFFFFF"/>
                </a:solidFill>
              </a:rPr>
              <a:t>Nommer clairement</a:t>
            </a:r>
            <a:endParaRPr lang="en-US" sz="1250" dirty="0"/>
          </a:p>
        </p:txBody>
      </p:sp>
      <p:sp>
        <p:nvSpPr>
          <p:cNvPr id="27" name="Text 25"/>
          <p:cNvSpPr/>
          <p:nvPr/>
        </p:nvSpPr>
        <p:spPr>
          <a:xfrm>
            <a:off x="8266176" y="2788920"/>
            <a:ext cx="1371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20" dirty="0">
                <a:solidFill>
                  <a:srgbClr val="C7D3A3"/>
                </a:solidFill>
              </a:rPr>
              <a:t>Vocabulaire métier et ordre logique</a:t>
            </a:r>
            <a:endParaRPr lang="en-US" sz="1120" dirty="0"/>
          </a:p>
        </p:txBody>
      </p:sp>
      <p:sp>
        <p:nvSpPr>
          <p:cNvPr id="28" name="Text 26"/>
          <p:cNvSpPr/>
          <p:nvPr/>
        </p:nvSpPr>
        <p:spPr>
          <a:xfrm>
            <a:off x="10113264" y="2478024"/>
            <a:ext cx="384048" cy="384048"/>
          </a:xfrm>
          <a:prstGeom prst="rect">
            <a:avLst/>
          </a:prstGeom>
          <a:solidFill>
            <a:srgbClr val="D9E23F"/>
          </a:solidFill>
          <a:ln>
            <a:solidFill>
              <a:srgbClr val="D9E23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0200E"/>
                </a:solidFill>
              </a:rPr>
              <a:t>5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10588752" y="2459736"/>
            <a:ext cx="1371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FFFFFF"/>
                </a:solidFill>
              </a:rPr>
              <a:t>Tester en situation</a:t>
            </a:r>
            <a:endParaRPr lang="en-US" sz="1250" dirty="0"/>
          </a:p>
        </p:txBody>
      </p:sp>
      <p:sp>
        <p:nvSpPr>
          <p:cNvPr id="30" name="Text 28"/>
          <p:cNvSpPr/>
          <p:nvPr/>
        </p:nvSpPr>
        <p:spPr>
          <a:xfrm>
            <a:off x="10588752" y="2788920"/>
            <a:ext cx="1371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20" dirty="0">
                <a:solidFill>
                  <a:srgbClr val="C7D3A3"/>
                </a:solidFill>
              </a:rPr>
              <a:t>Vrais fichiers et vrais utilisateurs</a:t>
            </a:r>
            <a:endParaRPr lang="en-US" sz="1120" dirty="0"/>
          </a:p>
        </p:txBody>
      </p:sp>
      <p:sp>
        <p:nvSpPr>
          <p:cNvPr id="31" name="Text 29"/>
          <p:cNvSpPr/>
          <p:nvPr/>
        </p:nvSpPr>
        <p:spPr>
          <a:xfrm>
            <a:off x="768096" y="4133088"/>
            <a:ext cx="1828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0D05B"/>
                </a:solidFill>
              </a:rPr>
              <a:t>Principe directeur</a:t>
            </a:r>
            <a:endParaRPr lang="en-US" sz="1100" dirty="0"/>
          </a:p>
        </p:txBody>
      </p:sp>
      <p:sp>
        <p:nvSpPr>
          <p:cNvPr id="32" name="Text 30"/>
          <p:cNvSpPr/>
          <p:nvPr/>
        </p:nvSpPr>
        <p:spPr>
          <a:xfrm>
            <a:off x="768096" y="4462272"/>
            <a:ext cx="10332720" cy="411480"/>
          </a:xfrm>
          <a:prstGeom prst="rect">
            <a:avLst/>
          </a:prstGeom>
          <a:solidFill>
            <a:srgbClr val="27461A">
              <a:alpha val="92000"/>
            </a:srgbClr>
          </a:solidFill>
          <a:ln w="12700">
            <a:solidFill>
              <a:srgbClr val="6E8D2F"/>
            </a:solidFill>
          </a:ln>
        </p:spPr>
        <p:txBody>
          <a:bodyPr wrap="square" lIns="1524" tIns="1524" rIns="1524" bIns="1524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</a:rPr>
              <a:t>L’ordre du ruban doit suivre le flux de travail, pas la structure interne du code.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768096" y="5120640"/>
            <a:ext cx="1005840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C7D3A3"/>
                </a:solidFill>
              </a:rPr>
              <a:t>C’est ce qui fait passer le ruban du statut “technique” au statut “outil rassurant pour le métier”.</a:t>
            </a:r>
            <a:endParaRPr lang="en-US" sz="1300" dirty="0"/>
          </a:p>
        </p:txBody>
      </p:sp>
      <p:sp>
        <p:nvSpPr>
          <p:cNvPr id="34" name="Text 32"/>
          <p:cNvSpPr/>
          <p:nvPr/>
        </p:nvSpPr>
        <p:spPr>
          <a:xfrm>
            <a:off x="685800" y="6428232"/>
            <a:ext cx="4754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C7D3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XLérateur • Macros, RibbonX, VBA et IA</a:t>
            </a:r>
            <a:endParaRPr lang="en-US" sz="8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22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D9E23F"/>
          </a:solidFill>
          <a:ln w="12700">
            <a:solidFill>
              <a:srgbClr val="D9E23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658368" y="384048"/>
            <a:ext cx="5029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0D05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RUBAN EXCEL SUR MESURE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658368" y="658368"/>
            <a:ext cx="1060704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IA, pièges classiques et outils utiles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658368" y="1225296"/>
            <a:ext cx="1828800" cy="0"/>
          </a:xfrm>
          <a:prstGeom prst="line">
            <a:avLst/>
          </a:prstGeom>
          <a:noFill/>
          <a:ln w="30480">
            <a:solidFill>
              <a:srgbClr val="D9E23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6099048" y="1755648"/>
            <a:ext cx="0" cy="4206240"/>
          </a:xfrm>
          <a:prstGeom prst="line">
            <a:avLst/>
          </a:prstGeom>
          <a:noFill/>
          <a:ln w="16510">
            <a:solidFill>
              <a:srgbClr val="6E8D2F">
                <a:alpha val="82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822960" y="1755648"/>
            <a:ext cx="2743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</a:rPr>
              <a:t>Ce que l’IA accélère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868680" y="2148840"/>
            <a:ext cx="4754880" cy="1874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F6F4E8"/>
                </a:solidFill>
              </a:rPr>
              <a:t>• Premier jet de structure XML</a:t>
            </a:r>
            <a:endParaRPr lang="en-US" sz="1400" dirty="0"/>
          </a:p>
          <a:p>
            <a:pPr marL="0" indent="0">
              <a:buNone/>
            </a:pPr>
            <a:r>
              <a:rPr lang="en-US" sz="1400" dirty="0">
                <a:solidFill>
                  <a:srgbClr val="F6F4E8"/>
                </a:solidFill>
              </a:rPr>
              <a:t>• Génération de callbacks VBA</a:t>
            </a:r>
            <a:endParaRPr lang="en-US" sz="1400" dirty="0"/>
          </a:p>
          <a:p>
            <a:pPr marL="0" indent="0">
              <a:buNone/>
            </a:pPr>
            <a:r>
              <a:rPr lang="en-US" sz="1400" dirty="0">
                <a:solidFill>
                  <a:srgbClr val="F6F4E8"/>
                </a:solidFill>
              </a:rPr>
              <a:t>• Variantes de labels et screentips</a:t>
            </a:r>
            <a:endParaRPr lang="en-US" sz="1400" dirty="0"/>
          </a:p>
          <a:p>
            <a:pPr marL="0" indent="0">
              <a:buNone/>
            </a:pPr>
            <a:r>
              <a:rPr lang="en-US" sz="1400" dirty="0">
                <a:solidFill>
                  <a:srgbClr val="F6F4E8"/>
                </a:solidFill>
              </a:rPr>
              <a:t>• Documentation et checklists de tests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6446520" y="1755648"/>
            <a:ext cx="3749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</a:rPr>
              <a:t>Ce qu’il faut </a:t>
            </a:r>
            <a:r>
              <a:rPr lang="en-US" sz="1800" b="1" dirty="0" err="1">
                <a:solidFill>
                  <a:srgbClr val="FFFFFF"/>
                </a:solidFill>
              </a:rPr>
              <a:t>valider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</a:rPr>
              <a:t>à la main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6492240" y="2148840"/>
            <a:ext cx="4754880" cy="1965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F6F4E8"/>
                </a:solidFill>
              </a:rPr>
              <a:t>• Signature exacte des callbacks</a:t>
            </a:r>
            <a:endParaRPr lang="en-US" sz="1400" dirty="0"/>
          </a:p>
          <a:p>
            <a:pPr marL="0" indent="0">
              <a:buNone/>
            </a:pPr>
            <a:r>
              <a:rPr lang="en-US" sz="1400" dirty="0">
                <a:solidFill>
                  <a:srgbClr val="F6F4E8"/>
                </a:solidFill>
              </a:rPr>
              <a:t>• Invalidation des contrôles dynamiques</a:t>
            </a:r>
            <a:endParaRPr lang="en-US" sz="1400" dirty="0"/>
          </a:p>
          <a:p>
            <a:pPr marL="0" indent="0">
              <a:buNone/>
            </a:pPr>
            <a:r>
              <a:rPr lang="en-US" sz="1400" dirty="0">
                <a:solidFill>
                  <a:srgbClr val="F6F4E8"/>
                </a:solidFill>
              </a:rPr>
              <a:t>• Densité du ruban et ordre des groupes</a:t>
            </a:r>
            <a:endParaRPr lang="en-US" sz="1400" dirty="0"/>
          </a:p>
          <a:p>
            <a:pPr marL="0" indent="0">
              <a:buNone/>
            </a:pPr>
            <a:r>
              <a:rPr lang="en-US" sz="1400" dirty="0">
                <a:solidFill>
                  <a:srgbClr val="F6F4E8"/>
                </a:solidFill>
              </a:rPr>
              <a:t>• Cohérence entre sécurité macros et déploiement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841248" y="4526280"/>
            <a:ext cx="23774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0D05B"/>
                </a:solidFill>
              </a:rPr>
              <a:t>Pièges fréquents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841248" y="4828032"/>
            <a:ext cx="49377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C7D3A3"/>
                </a:solidFill>
              </a:rPr>
              <a:t>Trop de boutons, mauvais vocabulaire, absence de tests sur de vrais fichiers, oubli du cycle de mise à jour du ruban.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6473952" y="4526280"/>
            <a:ext cx="19202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0D05B"/>
                </a:solidFill>
              </a:rPr>
              <a:t>Règle pratique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6473952" y="4828032"/>
            <a:ext cx="46634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C7D3A3"/>
                </a:solidFill>
              </a:rPr>
              <a:t>L’IA aide à produire plus vite. Le ruban final doit rester gouverné par le besoin métier et validé dans Excel.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685800" y="6428232"/>
            <a:ext cx="4754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C7D3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XLérateur • Macros, RibbonX, VBA et IA</a:t>
            </a:r>
            <a:endParaRPr lang="en-US" sz="850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C5F71ECA-C022-935A-7CB5-CDF270B88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4789" y="384048"/>
            <a:ext cx="2988527" cy="199235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22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D9E23F"/>
          </a:solidFill>
          <a:ln w="12700">
            <a:solidFill>
              <a:srgbClr val="D9E23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658368" y="384048"/>
            <a:ext cx="5029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0D05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RUBAN EXCEL SUR MESURE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658368" y="658368"/>
            <a:ext cx="1060704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Déployer : .xlsm ou complément .xlam ?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658368" y="1225296"/>
            <a:ext cx="1828800" cy="0"/>
          </a:xfrm>
          <a:prstGeom prst="line">
            <a:avLst/>
          </a:prstGeom>
          <a:noFill/>
          <a:ln w="30480">
            <a:solidFill>
              <a:srgbClr val="D9E23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768096" y="1645920"/>
            <a:ext cx="98755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C7D3A3"/>
                </a:solidFill>
              </a:rPr>
              <a:t>Deux options macro-enabled. Le bon choix dépend surtout du périmètre d’usage.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804672" y="2084832"/>
            <a:ext cx="5074920" cy="3246120"/>
          </a:xfrm>
          <a:prstGeom prst="rect">
            <a:avLst/>
          </a:prstGeom>
          <a:solidFill>
            <a:srgbClr val="355B22"/>
          </a:solidFill>
          <a:ln w="12700">
            <a:solidFill>
              <a:srgbClr val="6E8D2F"/>
            </a:solidFill>
          </a:ln>
        </p:spPr>
        <p:txBody>
          <a:bodyPr wrap="square" lIns="2540" tIns="2540" rIns="2540" bIns="254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FFFFFF"/>
                </a:solidFill>
              </a:rPr>
              <a:t>.xlsm</a:t>
            </a:r>
            <a:endParaRPr lang="en-US" sz="1500" dirty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dirty="0">
                <a:solidFill>
                  <a:srgbClr val="FFFFFF"/>
                </a:solidFill>
              </a:rPr>
              <a:t>• Outil lié à un classeur précis</a:t>
            </a:r>
            <a:endParaRPr lang="en-US" sz="1500" dirty="0"/>
          </a:p>
          <a:p>
            <a:pPr marL="0" indent="0">
              <a:buNone/>
            </a:pPr>
            <a:r>
              <a:rPr lang="en-US" sz="1500" dirty="0">
                <a:solidFill>
                  <a:srgbClr val="FFFFFF"/>
                </a:solidFill>
              </a:rPr>
              <a:t>• Données, macros et ruban au même endroit</a:t>
            </a:r>
            <a:endParaRPr lang="en-US" sz="1500" dirty="0"/>
          </a:p>
          <a:p>
            <a:pPr marL="0" indent="0">
              <a:buNone/>
            </a:pPr>
            <a:r>
              <a:rPr lang="en-US" sz="1500" dirty="0">
                <a:solidFill>
                  <a:srgbClr val="FFFFFF"/>
                </a:solidFill>
              </a:rPr>
              <a:t>• Déploiement simple sur un besoin ciblé</a:t>
            </a:r>
            <a:endParaRPr lang="en-US" sz="1500" dirty="0"/>
          </a:p>
          <a:p>
            <a:pPr marL="0" indent="0">
              <a:buNone/>
            </a:pPr>
            <a:r>
              <a:rPr lang="en-US" sz="1500" dirty="0">
                <a:solidFill>
                  <a:srgbClr val="FFFFFF"/>
                </a:solidFill>
              </a:rPr>
              <a:t>• Très pratique pour un cas métier autonome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6309360" y="2084832"/>
            <a:ext cx="5074920" cy="3246120"/>
          </a:xfrm>
          <a:prstGeom prst="rect">
            <a:avLst/>
          </a:prstGeom>
          <a:solidFill>
            <a:srgbClr val="D9E23F"/>
          </a:solidFill>
          <a:ln>
            <a:solidFill>
              <a:srgbClr val="D9E23F">
                <a:alpha val="0"/>
              </a:srgbClr>
            </a:solidFill>
          </a:ln>
        </p:spPr>
        <p:txBody>
          <a:bodyPr wrap="square" lIns="2540" tIns="2540" rIns="2540" bIns="254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10200E"/>
                </a:solidFill>
              </a:rPr>
              <a:t>.xlam</a:t>
            </a:r>
            <a:endParaRPr lang="en-US" sz="1500" dirty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dirty="0">
                <a:solidFill>
                  <a:srgbClr val="10200E"/>
                </a:solidFill>
              </a:rPr>
              <a:t>• Outil partagé sur plusieurs fichiers</a:t>
            </a:r>
            <a:endParaRPr lang="en-US" sz="1500" dirty="0"/>
          </a:p>
          <a:p>
            <a:pPr marL="0" indent="0">
              <a:buNone/>
            </a:pPr>
            <a:r>
              <a:rPr lang="en-US" sz="1500" dirty="0">
                <a:solidFill>
                  <a:srgbClr val="10200E"/>
                </a:solidFill>
              </a:rPr>
              <a:t>• Logique distribuée comme complément</a:t>
            </a:r>
            <a:endParaRPr lang="en-US" sz="1500" dirty="0"/>
          </a:p>
          <a:p>
            <a:pPr marL="0" indent="0">
              <a:buNone/>
            </a:pPr>
            <a:r>
              <a:rPr lang="en-US" sz="1500" dirty="0">
                <a:solidFill>
                  <a:srgbClr val="10200E"/>
                </a:solidFill>
              </a:rPr>
              <a:t>• Maintenance et mises à jour centralisées</a:t>
            </a:r>
            <a:endParaRPr lang="en-US" sz="1500" dirty="0"/>
          </a:p>
          <a:p>
            <a:pPr marL="0" indent="0">
              <a:buNone/>
            </a:pPr>
            <a:r>
              <a:rPr lang="en-US" sz="1500" dirty="0">
                <a:solidFill>
                  <a:srgbClr val="10200E"/>
                </a:solidFill>
              </a:rPr>
              <a:t>• Adapté à une vraie boîte à outils transverse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786384" y="5650992"/>
            <a:ext cx="8961120" cy="420624"/>
          </a:xfrm>
          <a:prstGeom prst="rect">
            <a:avLst/>
          </a:prstGeom>
          <a:solidFill>
            <a:srgbClr val="27461A">
              <a:alpha val="92000"/>
            </a:srgbClr>
          </a:solidFill>
          <a:ln w="12700">
            <a:solidFill>
              <a:srgbClr val="6E8D2F"/>
            </a:solidFill>
          </a:ln>
        </p:spPr>
        <p:txBody>
          <a:bodyPr wrap="square" lIns="1524" tIns="1524" rIns="1524" bIns="1524" rtlCol="0" anchor="ctr"/>
          <a:lstStyle/>
          <a:p>
            <a:pPr marL="0" indent="0">
              <a:buNone/>
            </a:pPr>
            <a:r>
              <a:rPr lang="en-US" sz="1260" dirty="0">
                <a:solidFill>
                  <a:srgbClr val="F6F4E8"/>
                </a:solidFill>
              </a:rPr>
              <a:t>Livrables annoncés dans le séminaire : fichier final avec le ruban, accès illimité à la vidéo et temps d’échange sur les cas des participants.</a:t>
            </a:r>
            <a:endParaRPr lang="en-US" sz="1260" dirty="0"/>
          </a:p>
        </p:txBody>
      </p:sp>
      <p:pic>
        <p:nvPicPr>
          <p:cNvPr id="10" name="Image 0" descr="/mnt/data/xlerateur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688" y="5625712"/>
            <a:ext cx="1508760" cy="443753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685800" y="6428232"/>
            <a:ext cx="4754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C7D3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 • Questions / réponses</a:t>
            </a:r>
            <a:endParaRPr lang="en-US" sz="850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648506B-D937-F233-802C-D31A3B0B0F8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365" b="6731"/>
          <a:stretch>
            <a:fillRect/>
          </a:stretch>
        </p:blipFill>
        <p:spPr>
          <a:xfrm>
            <a:off x="8059827" y="524073"/>
            <a:ext cx="3754221" cy="25319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1573</Words>
  <Application>Microsoft Office PowerPoint</Application>
  <PresentationFormat>Grand écran</PresentationFormat>
  <Paragraphs>143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Arial</vt:lpstr>
      <vt:lpstr>Consolas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OpenAI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Créer un ruban Excel sur mesure</dc:title>
  <dc:subject>Créer un ruban Excel sur mesure</dc:subject>
  <dc:creator>OpenAI</dc:creator>
  <cp:lastModifiedBy>Gaetan Mourmant</cp:lastModifiedBy>
  <cp:revision>4</cp:revision>
  <dcterms:created xsi:type="dcterms:W3CDTF">2026-03-24T16:05:01Z</dcterms:created>
  <dcterms:modified xsi:type="dcterms:W3CDTF">2026-03-24T21:10:22Z</dcterms:modified>
</cp:coreProperties>
</file>