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sldIdLst>
    <p:sldId id="257" r:id="rId5"/>
    <p:sldId id="258" r:id="rId6"/>
    <p:sldId id="273" r:id="rId7"/>
    <p:sldId id="259" r:id="rId8"/>
    <p:sldId id="268" r:id="rId9"/>
    <p:sldId id="270" r:id="rId10"/>
    <p:sldId id="271" r:id="rId11"/>
    <p:sldId id="260" r:id="rId12"/>
    <p:sldId id="272" r:id="rId13"/>
    <p:sldId id="269" r:id="rId14"/>
    <p:sldId id="261" r:id="rId15"/>
    <p:sldId id="262" r:id="rId16"/>
    <p:sldId id="263" r:id="rId17"/>
    <p:sldId id="265" r:id="rId18"/>
    <p:sldId id="267" r:id="rId19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34B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21" autoAdjust="0"/>
    <p:restoredTop sz="94660"/>
  </p:normalViewPr>
  <p:slideViewPr>
    <p:cSldViewPr snapToGrid="0">
      <p:cViewPr varScale="1">
        <p:scale>
          <a:sx n="87" d="100"/>
          <a:sy n="87" d="100"/>
        </p:scale>
        <p:origin x="90" y="15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8DE6C8-AB1D-4204-BC9C-3366B0BF04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4088" y="889820"/>
            <a:ext cx="9989574" cy="3598606"/>
          </a:xfrm>
        </p:spPr>
        <p:txBody>
          <a:bodyPr anchor="t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7B9009-EE50-4EE5-B6EB-CD6EC83D3F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4088" y="4488426"/>
            <a:ext cx="6991776" cy="1302774"/>
          </a:xfrm>
        </p:spPr>
        <p:txBody>
          <a:bodyPr anchor="b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C8667E-058A-436F-B8EA-5B3A99D43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1EADE-8E88-4C7C-8AC5-FB148DE4940E}" type="datetime1">
              <a:rPr lang="en-US" smtClean="0"/>
              <a:t>4/2/2026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680305-1AD7-482D-BFFD-6CDB83AB3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5762A1-52E9-402D-B65E-DF193E44C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9879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6359C1-C098-4BF4-A55D-782F4E606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343C7E-1E8B-4D38-9B81-1AA2A8978E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A70B00-53AE-4D3F-91BE-A8D789ED9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C8B9C-477D-492A-96AD-1FC2CC997A73}" type="datetime1">
              <a:rPr lang="en-US" smtClean="0"/>
              <a:t>4/2/2026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647FC7-8124-4F70-A849-B6BCC5189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7CEBE4-50DC-47DB-B699-CCC024336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1231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B418279-D3B8-4C6A-AB74-9DE3777712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242322" y="997974"/>
            <a:ext cx="2349043" cy="498495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8F733C-9309-4197-BACA-207CDC8935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68927" y="997973"/>
            <a:ext cx="8473395" cy="498495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ACD4D0-5BE6-412D-B08B-5DFFD5935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3AED5-E26D-4E29-B1B3-7847B6779594}" type="datetime1">
              <a:rPr lang="en-US" smtClean="0"/>
              <a:t>4/2/2026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21651-B786-4A39-A10F-F5231D0A2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504D2D-9379-40DE-9F45-3004BE54F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8133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987CA6-BFD9-4CB1-8892-F6B062E824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CDA8C3-9C0C-4E52-9A62-E4DB159E6B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C3EC35-E02F-41FF-9232-F90692A902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B6794-849E-4626-908B-D15793550EFB}" type="datetime1">
              <a:rPr lang="en-US" smtClean="0"/>
              <a:t>4/2/2026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D13D38-5DF1-443B-8A12-71E834FDC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5E644A-4A37-4757-9809-5B035E287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1780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E6578B-CD85-4BF1-A729-E8E8079B5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383" y="1709738"/>
            <a:ext cx="10632067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8448C1-C13F-4826-8347-EEB00A6643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5383" y="4589463"/>
            <a:ext cx="10632067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06546A-957F-4C4D-9744-1177AD258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B64E7-5594-42A3-ADBF-E95A7ACEAD64}" type="datetime1">
              <a:rPr lang="en-US" smtClean="0"/>
              <a:t>4/2/2026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DB149C-CC63-4E3A-A83D-EF637EB519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B94775-7982-41EC-B584-D51224D38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9355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CE4BD8-507D-48E4-A624-F16A741C3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635" y="914400"/>
            <a:ext cx="10691265" cy="130759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0A07E4-3A39-457C-A059-7DFB6039D9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04088" y="2221992"/>
            <a:ext cx="5212080" cy="373989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141E17-47CE-4A78-B0FA-0E9786DA67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81344" y="2221992"/>
            <a:ext cx="5212080" cy="373989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F02C13-D3ED-4044-9716-F29D79A184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62B0B-D248-4FFB-8695-AD7FA4B1284A}" type="datetime1">
              <a:rPr lang="en-US" smtClean="0"/>
              <a:t>4/2/2026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F334AD-FB29-4355-B5CF-85E61B4F3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5AA154-790C-4774-9C21-8C543E733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2901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07DD35-7673-4F88-86B0-634883B5E3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087" y="929147"/>
            <a:ext cx="10689336" cy="79845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C820D7-3E0B-47C6-A583-C4C839C5AF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4088" y="1756538"/>
            <a:ext cx="5212080" cy="657225"/>
          </a:xfrm>
        </p:spPr>
        <p:txBody>
          <a:bodyPr anchor="b">
            <a:normAutofit/>
          </a:bodyPr>
          <a:lstStyle>
            <a:lvl1pPr marL="0" indent="0">
              <a:buNone/>
              <a:defRPr sz="16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839A7B-97D5-400F-B802-A0FF28FE9F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04088" y="2442702"/>
            <a:ext cx="5212080" cy="351918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E0ECA2-DBF1-4681-9DFA-93AFD1B371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81344" y="1756538"/>
            <a:ext cx="5212080" cy="657225"/>
          </a:xfrm>
        </p:spPr>
        <p:txBody>
          <a:bodyPr anchor="b">
            <a:normAutofit/>
          </a:bodyPr>
          <a:lstStyle>
            <a:lvl1pPr marL="0" indent="0">
              <a:buNone/>
              <a:defRPr sz="16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90EBBBB-517F-4ED7-9E51-CF0F7590B4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81344" y="2442702"/>
            <a:ext cx="5212080" cy="351918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511B5C7-1E37-478F-B4B0-C7202FFE41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78EFB-9159-4510-B73F-4F0409ADE937}" type="datetime1">
              <a:rPr lang="en-US" smtClean="0"/>
              <a:t>4/2/2026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153F7EF-507C-4CB3-86C5-8B34FFFC1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8E3DEA6-E4EB-4C2A-8B4F-55EC965B6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7721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032964-A933-4B98-A141-A4B316DAFA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684C9D-23DA-42B0-9DD3-7592F72E8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C9412-2452-4BED-A324-9D8C115361AD}" type="datetime1">
              <a:rPr lang="en-US" smtClean="0"/>
              <a:t>4/2/2026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BF8F05-876F-49D8-AE30-5BB2A91EC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3D20DA-9260-4577-BB51-789570A24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6687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D2C1F24-E0A1-45A7-8EF5-92CD979934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18F62-D251-40E8-A23C-F4CFE9FEAB41}" type="datetime1">
              <a:rPr lang="en-US" smtClean="0"/>
              <a:t>4/2/2026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E021C19-210E-46B0-9036-5D8AECC92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880FEF-487E-44DF-8615-DF2210419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2325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A568EE-74C8-43A6-90BC-2DDD965CF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088" y="1069848"/>
            <a:ext cx="4093599" cy="131673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1C35AC-CAE3-48CF-A3E4-A075C9FDD7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069848"/>
            <a:ext cx="6172200" cy="47912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9D03EA-5FAD-4609-A2B8-624E426847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04088" y="2551176"/>
            <a:ext cx="4093599" cy="331927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58D2EA-2191-4216-B64D-067BDFE123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76144-149E-4874-93A5-554A0357CF82}" type="datetime1">
              <a:rPr lang="en-US" smtClean="0"/>
              <a:t>4/2/2026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042128-DAB4-481C-BEE6-3523E8E88B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50E382-C500-4A4C-A7C6-43860383A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6784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9FE98B-EACF-4251-A8AF-0D9EDD17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088" y="1066800"/>
            <a:ext cx="4103431" cy="1317523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905F473-761A-4002-AF70-9FF878D013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066800"/>
            <a:ext cx="6172200" cy="47942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0C2E6A-F834-4540-BB00-E13CB45DC3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04088" y="2552700"/>
            <a:ext cx="4103431" cy="33162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C38EAB-AD63-415C-B263-BA1D8FBE3C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A65D8-0540-4835-AE5C-25D29DBA01BE}" type="datetime1">
              <a:rPr lang="en-US" smtClean="0"/>
              <a:t>4/2/2026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2E5541-B6DE-45E8-BCFE-0DFC4F574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B78D45-289B-46AF-8CB9-E6150BEA1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5956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A362AC-B59F-4AC7-B279-57DDD5336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635" y="914400"/>
            <a:ext cx="10691265" cy="130759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6042DB-75BD-4EC1-B6D9-8A72EF940C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0635" y="2221992"/>
            <a:ext cx="10691265" cy="37398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DD1378-7C96-4079-B44C-3D86B46575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69448" y="6356350"/>
            <a:ext cx="25495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  <a:latin typeface="+mj-lt"/>
              </a:defRPr>
            </a:lvl1pPr>
          </a:lstStyle>
          <a:p>
            <a:fld id="{E31BA835-12AC-4E8F-955A-EA3F4DE2791F}" type="datetime1">
              <a:rPr lang="en-US" smtClean="0"/>
              <a:t>4/2/2026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9B6B78-577F-43F5-BAEE-BF72484C98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4088" y="6356350"/>
            <a:ext cx="45397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/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CC75B8-AF8F-4D8A-9B3D-D1951A64BA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19012" y="6356350"/>
            <a:ext cx="6723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/>
                </a:solidFill>
              </a:defRPr>
            </a:lvl1pPr>
          </a:lstStyle>
          <a:p>
            <a:fld id="{87E7843D-FF13-4365-9478-9625B70A2705}" type="slidenum">
              <a:rPr lang="en-US" smtClean="0"/>
              <a:t>‹N°›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64F9B95-9045-48D2-B9F3-2927E98F54AA}"/>
              </a:ext>
            </a:extLst>
          </p:cNvPr>
          <p:cNvCxnSpPr>
            <a:cxnSpLocks/>
          </p:cNvCxnSpPr>
          <p:nvPr/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85AA86F-6A4D-4BCB-A045-D992CDC2959B}"/>
              </a:ext>
            </a:extLst>
          </p:cNvPr>
          <p:cNvCxnSpPr>
            <a:cxnSpLocks/>
          </p:cNvCxnSpPr>
          <p:nvPr/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0820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kern="1200" cap="all" spc="3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33E93247-6229-44AB-A550-739E971E6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noProof="0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992C71B2-ABD3-EB32-24DB-95C47D52853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5730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612349FF-7742-42ED-ADF3-238B5DDD17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307" y="4237318"/>
            <a:ext cx="12188952" cy="2620682"/>
          </a:xfrm>
          <a:prstGeom prst="rect">
            <a:avLst/>
          </a:prstGeom>
          <a:gradFill>
            <a:gsLst>
              <a:gs pos="42000">
                <a:srgbClr val="000000">
                  <a:alpha val="14000"/>
                </a:srgbClr>
              </a:gs>
              <a:gs pos="0">
                <a:srgbClr val="000000">
                  <a:alpha val="0"/>
                </a:srgbClr>
              </a:gs>
              <a:gs pos="100000">
                <a:srgbClr val="000000">
                  <a:alpha val="31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noProof="0" dirty="0"/>
          </a:p>
        </p:txBody>
      </p:sp>
      <p:pic>
        <p:nvPicPr>
          <p:cNvPr id="4" name="Image 3" descr="Une image contenant Police, conception&#10;&#10;Le contenu généré par l’IA peut être incorrect.">
            <a:extLst>
              <a:ext uri="{FF2B5EF4-FFF2-40B4-BE49-F238E27FC236}">
                <a16:creationId xmlns:a16="http://schemas.microsoft.com/office/drawing/2014/main" id="{F939618C-A7E5-7ECD-596D-4A98A07FD4F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155" y="201112"/>
            <a:ext cx="1549184" cy="455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6273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66EA90-55CE-4024-C5A7-7268173EEF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90DD85-86CA-9023-8FD9-6339272EAA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noProof="0" dirty="0"/>
              <a:t>BONUS, de LET à LAMBDA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3449C2B-4199-C923-E65B-4C18A5D798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50464" y="2221992"/>
            <a:ext cx="8441436" cy="37398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noProof="0" dirty="0"/>
              <a:t>LET comme “moteur interne” d’une LAMBDA nommée</a:t>
            </a:r>
          </a:p>
          <a:p>
            <a:pPr marL="0" indent="0">
              <a:buNone/>
            </a:pPr>
            <a:endParaRPr lang="fr-FR" noProof="0" dirty="0"/>
          </a:p>
          <a:p>
            <a:pPr marL="0" indent="0">
              <a:buNone/>
            </a:pPr>
            <a:r>
              <a:rPr lang="fr-FR" noProof="0" dirty="0"/>
              <a:t>=LAMBDA(txt;</a:t>
            </a:r>
            <a:br>
              <a:rPr lang="fr-FR" noProof="0" dirty="0"/>
            </a:br>
            <a:r>
              <a:rPr lang="fr-FR" noProof="0" dirty="0"/>
              <a:t>	LET(</a:t>
            </a:r>
            <a:br>
              <a:rPr lang="fr-FR" noProof="0" dirty="0"/>
            </a:br>
            <a:r>
              <a:rPr lang="fr-FR" noProof="0" dirty="0"/>
              <a:t>		</a:t>
            </a:r>
            <a:r>
              <a:rPr lang="fr-FR" noProof="0" dirty="0" err="1"/>
              <a:t>nettoye</a:t>
            </a:r>
            <a:r>
              <a:rPr lang="fr-FR" noProof="0" dirty="0"/>
              <a:t>; TRIM(SUBSTITUTE(txt;"_";" "));</a:t>
            </a:r>
            <a:br>
              <a:rPr lang="fr-FR" noProof="0" dirty="0"/>
            </a:br>
            <a:r>
              <a:rPr lang="fr-FR" noProof="0" dirty="0"/>
              <a:t>		PROPER(</a:t>
            </a:r>
            <a:r>
              <a:rPr lang="fr-FR" noProof="0" dirty="0" err="1"/>
              <a:t>nettoye</a:t>
            </a:r>
            <a:r>
              <a:rPr lang="fr-FR" noProof="0" dirty="0"/>
              <a:t>)</a:t>
            </a:r>
            <a:br>
              <a:rPr lang="fr-FR" noProof="0" dirty="0"/>
            </a:br>
            <a:r>
              <a:rPr lang="fr-FR" noProof="0" dirty="0"/>
              <a:t>)</a:t>
            </a:r>
            <a:br>
              <a:rPr lang="fr-FR" noProof="0" dirty="0"/>
            </a:br>
            <a:r>
              <a:rPr lang="fr-FR" noProof="0" dirty="0"/>
              <a:t>)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4DFD81AC-F3A7-BFB2-5D44-29F9873145A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2731" b="36757"/>
          <a:stretch>
            <a:fillRect/>
          </a:stretch>
        </p:blipFill>
        <p:spPr>
          <a:xfrm>
            <a:off x="644909" y="1482140"/>
            <a:ext cx="1784494" cy="2018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0841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139BB78-B26B-B2E0-C341-0470189648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noProof="0" dirty="0"/>
              <a:t>Fonction FILTRE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FD5708B-54F8-614D-A71A-7B0CB7CA88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3856" y="1941576"/>
            <a:ext cx="5295900" cy="3739896"/>
          </a:xfrm>
        </p:spPr>
        <p:txBody>
          <a:bodyPr/>
          <a:lstStyle/>
          <a:p>
            <a:r>
              <a:rPr lang="fr-FR" noProof="0" dirty="0"/>
              <a:t>Pourquoi et comment les imbriquer ?</a:t>
            </a:r>
          </a:p>
          <a:p>
            <a:r>
              <a:rPr lang="fr-FR" noProof="0" dirty="0"/>
              <a:t>Comment les lier avec des segments ?</a:t>
            </a:r>
          </a:p>
          <a:p>
            <a:pPr lvl="1"/>
            <a:r>
              <a:rPr lang="fr-FR" noProof="0" dirty="0" err="1"/>
              <a:t>Sous.total</a:t>
            </a:r>
            <a:endParaRPr lang="fr-FR" noProof="0" dirty="0"/>
          </a:p>
          <a:p>
            <a:pPr lvl="1"/>
            <a:r>
              <a:rPr lang="fr-FR" noProof="0" dirty="0" err="1"/>
              <a:t>Agregat</a:t>
            </a:r>
            <a:endParaRPr lang="fr-FR" noProof="0" dirty="0"/>
          </a:p>
          <a:p>
            <a:endParaRPr lang="fr-FR" noProof="0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E376CF98-6976-075B-47D1-429871193A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70632"/>
            <a:ext cx="6131052" cy="4087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3298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96188DA-4B6F-FC85-FB3C-1F1B630118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noProof="0" dirty="0"/>
              <a:t>Utilisation de l’IA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D841057-F8E6-B427-9C78-B9F1AD93F8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91270" y="2221991"/>
            <a:ext cx="5500630" cy="3927513"/>
          </a:xfrm>
          <a:solidFill>
            <a:schemeClr val="accent3">
              <a:lumMod val="20000"/>
              <a:lumOff val="80000"/>
            </a:schemeClr>
          </a:solidFill>
        </p:spPr>
        <p:txBody>
          <a:bodyPr/>
          <a:lstStyle/>
          <a:p>
            <a:r>
              <a:rPr lang="fr-FR" noProof="0" dirty="0"/>
              <a:t>Créer nos formules</a:t>
            </a:r>
          </a:p>
          <a:p>
            <a:r>
              <a:rPr lang="fr-FR" noProof="0" dirty="0"/>
              <a:t>Déboguer nos formules</a:t>
            </a:r>
          </a:p>
          <a:p>
            <a:r>
              <a:rPr lang="fr-FR" noProof="0" dirty="0"/>
              <a:t>Identifier des risques avec des formules</a:t>
            </a:r>
          </a:p>
          <a:p>
            <a:r>
              <a:rPr lang="fr-FR" noProof="0" dirty="0" err="1"/>
              <a:t>Copilot</a:t>
            </a:r>
            <a:r>
              <a:rPr lang="fr-FR" noProof="0" dirty="0"/>
              <a:t>, Claude = Création de fichiers à la volée</a:t>
            </a:r>
          </a:p>
          <a:p>
            <a:endParaRPr lang="fr-FR" noProof="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593DF5C-4B19-305F-F629-286CF61234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31334"/>
            <a:ext cx="5891270" cy="3927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8857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DFDEFBE-D6FE-FE80-DEE3-E7C3B63378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noProof="0" dirty="0" err="1"/>
              <a:t>Co-création</a:t>
            </a:r>
            <a:r>
              <a:rPr lang="fr-FR" noProof="0" dirty="0"/>
              <a:t> d'un GPT spécialisé à vos besoins.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EE3BB19-D29D-A6EE-3A6B-9511915719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82896" y="2221992"/>
            <a:ext cx="6509004" cy="3739896"/>
          </a:xfrm>
        </p:spPr>
        <p:txBody>
          <a:bodyPr/>
          <a:lstStyle/>
          <a:p>
            <a:r>
              <a:rPr lang="fr-FR" noProof="0" dirty="0"/>
              <a:t>Quels sont vos besoins? 😀😅</a:t>
            </a:r>
          </a:p>
          <a:p>
            <a:r>
              <a:rPr lang="fr-FR" noProof="0" dirty="0"/>
              <a:t>Exemple : VBA coder</a:t>
            </a:r>
          </a:p>
          <a:p>
            <a:endParaRPr lang="fr-FR" noProof="0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5298DCB-85E0-4E16-4DCC-F01038AF5A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896" y="621792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6743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660EB578-C970-4186-B93C-45851BBC6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390A95F-FAC7-6080-F998-CCE550B05F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6968" y="914400"/>
            <a:ext cx="6627924" cy="1307592"/>
          </a:xfrm>
        </p:spPr>
        <p:txBody>
          <a:bodyPr>
            <a:normAutofit/>
          </a:bodyPr>
          <a:lstStyle/>
          <a:p>
            <a:r>
              <a:rPr lang="fr-FR" noProof="0" dirty="0"/>
              <a:t>Pour créer un GPT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E2C23148-15BE-9A58-FD3D-48FAF8BF3EC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333" r="7023" b="1"/>
          <a:stretch>
            <a:fillRect/>
          </a:stretch>
        </p:blipFill>
        <p:spPr>
          <a:xfrm>
            <a:off x="20" y="-17929"/>
            <a:ext cx="4206220" cy="6875929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DF57B02-07BB-407B-BB36-06D9C64A67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17665" y="722376"/>
            <a:ext cx="6476356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84AC950-3708-0EF6-EF48-28C6D457B6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66968" y="2221992"/>
            <a:ext cx="6627924" cy="3739896"/>
          </a:xfrm>
        </p:spPr>
        <p:txBody>
          <a:bodyPr numCol="2">
            <a:normAutofit lnSpcReduction="10000"/>
          </a:bodyPr>
          <a:lstStyle/>
          <a:p>
            <a:pPr>
              <a:lnSpc>
                <a:spcPct val="100000"/>
              </a:lnSpc>
            </a:pPr>
            <a:r>
              <a:rPr lang="fr-FR" sz="1600" noProof="0" dirty="0"/>
              <a:t>Demande le contexte</a:t>
            </a:r>
          </a:p>
          <a:p>
            <a:pPr>
              <a:lnSpc>
                <a:spcPct val="100000"/>
              </a:lnSpc>
            </a:pPr>
            <a:r>
              <a:rPr lang="fr-FR" sz="1600" noProof="0" dirty="0"/>
              <a:t>Parcourt les sites de références en </a:t>
            </a:r>
            <a:r>
              <a:rPr lang="fr-FR" sz="1600" noProof="0" dirty="0" err="1"/>
              <a:t>francais</a:t>
            </a:r>
            <a:r>
              <a:rPr lang="fr-FR" sz="1600" noProof="0" dirty="0"/>
              <a:t> sur excel pour assurer que les noms des fonctions soient corrects</a:t>
            </a:r>
          </a:p>
          <a:p>
            <a:pPr>
              <a:lnSpc>
                <a:spcPct val="100000"/>
              </a:lnSpc>
            </a:pPr>
            <a:r>
              <a:rPr lang="fr-FR" sz="1600" noProof="0" dirty="0"/>
              <a:t>N’utilise pas </a:t>
            </a:r>
            <a:r>
              <a:rPr lang="fr-FR" sz="1600" noProof="0" dirty="0" err="1"/>
              <a:t>recherchev</a:t>
            </a:r>
            <a:endParaRPr lang="fr-FR" sz="1600" noProof="0" dirty="0"/>
          </a:p>
          <a:p>
            <a:pPr>
              <a:lnSpc>
                <a:spcPct val="100000"/>
              </a:lnSpc>
            </a:pPr>
            <a:r>
              <a:rPr lang="fr-FR" sz="1600" noProof="0" dirty="0"/>
              <a:t>Utilise ; au lieu de , (pour les séparateurs)</a:t>
            </a:r>
          </a:p>
          <a:p>
            <a:pPr>
              <a:lnSpc>
                <a:spcPct val="100000"/>
              </a:lnSpc>
            </a:pPr>
            <a:r>
              <a:rPr lang="fr-FR" sz="1600" noProof="0" dirty="0"/>
              <a:t>Utilise , au lieu de . (pour les décimales)</a:t>
            </a:r>
          </a:p>
          <a:p>
            <a:pPr>
              <a:lnSpc>
                <a:spcPct val="100000"/>
              </a:lnSpc>
            </a:pPr>
            <a:r>
              <a:rPr lang="fr-FR" sz="1600" noProof="0" dirty="0"/>
              <a:t>Ajouter un LET si possible et pertinent</a:t>
            </a:r>
          </a:p>
          <a:p>
            <a:pPr>
              <a:lnSpc>
                <a:spcPct val="100000"/>
              </a:lnSpc>
            </a:pPr>
            <a:r>
              <a:rPr lang="fr-FR" sz="1600" noProof="0" dirty="0"/>
              <a:t>Test des fonctions</a:t>
            </a:r>
          </a:p>
          <a:p>
            <a:pPr lvl="1">
              <a:lnSpc>
                <a:spcPct val="100000"/>
              </a:lnSpc>
            </a:pPr>
            <a:r>
              <a:rPr lang="fr-FR" sz="1600" noProof="0" dirty="0"/>
              <a:t>Cas limites</a:t>
            </a:r>
          </a:p>
          <a:p>
            <a:pPr lvl="1">
              <a:lnSpc>
                <a:spcPct val="100000"/>
              </a:lnSpc>
            </a:pPr>
            <a:r>
              <a:rPr lang="fr-FR" sz="1600" noProof="0" dirty="0"/>
              <a:t>Création d’un fichier excel de test</a:t>
            </a:r>
          </a:p>
          <a:p>
            <a:pPr>
              <a:lnSpc>
                <a:spcPct val="100000"/>
              </a:lnSpc>
            </a:pPr>
            <a:r>
              <a:rPr lang="fr-FR" sz="1600" noProof="0" dirty="0"/>
              <a:t>Prompts d’accueil</a:t>
            </a:r>
          </a:p>
          <a:p>
            <a:pPr>
              <a:lnSpc>
                <a:spcPct val="100000"/>
              </a:lnSpc>
            </a:pPr>
            <a:r>
              <a:rPr lang="fr-FR" sz="1600" noProof="0" dirty="0"/>
              <a:t>Fonctions à privilégier et celles à ne surtout pas utiliser</a:t>
            </a:r>
          </a:p>
          <a:p>
            <a:pPr>
              <a:lnSpc>
                <a:spcPct val="100000"/>
              </a:lnSpc>
            </a:pPr>
            <a:r>
              <a:rPr lang="fr-FR" sz="1600" noProof="0" dirty="0"/>
              <a:t>Fournir plusieurs solutions avec les points positifs et négatifs</a:t>
            </a:r>
          </a:p>
          <a:p>
            <a:pPr>
              <a:lnSpc>
                <a:spcPct val="100000"/>
              </a:lnSpc>
            </a:pPr>
            <a:r>
              <a:rPr lang="fr-FR" sz="1600" noProof="0" dirty="0"/>
              <a:t>Ajouter un LET si possible (et pertinent)</a:t>
            </a:r>
          </a:p>
          <a:p>
            <a:pPr>
              <a:lnSpc>
                <a:spcPct val="100000"/>
              </a:lnSpc>
            </a:pPr>
            <a:r>
              <a:rPr lang="fr-FR" sz="1600" noProof="0" dirty="0"/>
              <a:t>; au lieu de , (pour les séparateurs)</a:t>
            </a:r>
          </a:p>
          <a:p>
            <a:pPr>
              <a:lnSpc>
                <a:spcPct val="100000"/>
              </a:lnSpc>
            </a:pPr>
            <a:r>
              <a:rPr lang="fr-FR" sz="1600" noProof="0" dirty="0"/>
              <a:t>, au lieu de . (pour les décimales)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6855964-C920-48EB-8804-74291211C8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17665" y="6144768"/>
            <a:ext cx="6476356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11480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215E6FAE-81FB-B4E2-9AA2-060987F7C8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3188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9492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77DB565-CB06-F762-F9E2-AD6A5332C7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noProof="0"/>
              <a:t>Vos objectifs ?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3CD56CE-03C6-1B5F-CADF-FC6C836705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60064" y="2221992"/>
            <a:ext cx="7831836" cy="3739896"/>
          </a:xfrm>
        </p:spPr>
        <p:txBody>
          <a:bodyPr numCol="2"/>
          <a:lstStyle/>
          <a:p>
            <a:r>
              <a:rPr lang="fr-FR" noProof="0" dirty="0"/>
              <a:t>LET et logique de programmation</a:t>
            </a:r>
          </a:p>
          <a:p>
            <a:r>
              <a:rPr lang="fr-FR" dirty="0"/>
              <a:t>FILTRE, d’autres choses</a:t>
            </a:r>
          </a:p>
          <a:p>
            <a:r>
              <a:rPr lang="fr-FR" noProof="0" dirty="0"/>
              <a:t>AGREGAT ou SOUS.TOTAL liées à une zone </a:t>
            </a:r>
            <a:r>
              <a:rPr lang="fr-FR" noProof="0" dirty="0" err="1"/>
              <a:t>SEGMENTée</a:t>
            </a:r>
            <a:endParaRPr lang="fr-FR" noProof="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F513502-A00F-1EB4-64A9-2D8FBD6B2E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4210" y="1344169"/>
            <a:ext cx="4389120" cy="6583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6732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ACD439-C2A1-7BAA-1DC2-9A74B82076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noProof="0" dirty="0"/>
              <a:t>Quelques exemples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7DA90EA-F41F-8C78-2EC6-B557D7800F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noProof="0" dirty="0"/>
              <a:t>Facturation électronique</a:t>
            </a:r>
          </a:p>
          <a:p>
            <a:r>
              <a:rPr lang="fr-FR" noProof="0" dirty="0"/>
              <a:t>Changement ultra rapide de formule de calcul</a:t>
            </a:r>
          </a:p>
          <a:p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6426902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8ADD0EB-D6ED-748A-A292-5968FEDEC6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noProof="0" dirty="0"/>
              <a:t>Les bases des fonctions propagées dans Excel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7A271EA-D579-28C1-2A9E-A7EBEC06DD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8400" y="2221992"/>
            <a:ext cx="8953500" cy="3739896"/>
          </a:xfrm>
        </p:spPr>
        <p:txBody>
          <a:bodyPr>
            <a:normAutofit/>
          </a:bodyPr>
          <a:lstStyle/>
          <a:p>
            <a:r>
              <a:rPr lang="fr-FR" sz="2400" noProof="0" dirty="0"/>
              <a:t>Le signe #</a:t>
            </a:r>
          </a:p>
          <a:p>
            <a:r>
              <a:rPr lang="fr-FR" sz="2400" noProof="0" dirty="0"/>
              <a:t>Utilisation des fonctions propagées dans des tableaux structurés. </a:t>
            </a:r>
          </a:p>
          <a:p>
            <a:r>
              <a:rPr lang="fr-FR" sz="2400" noProof="0" dirty="0"/>
              <a:t>Utilisation dans des noms et du VBA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9891294-0040-FB4F-3FB7-DEC2C226B3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68196"/>
            <a:ext cx="4337538" cy="6506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5001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3683DE5-929B-CE37-D62F-8F66157FAB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noProof="0" dirty="0"/>
              <a:t>Fonction LET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55E6952-440F-55CB-1A6C-07C1A48652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sz="2800" noProof="0" dirty="0"/>
              <a:t>Pourquoi est-elle aussi importante ?</a:t>
            </a:r>
          </a:p>
          <a:p>
            <a:pPr lvl="1"/>
            <a:endParaRPr lang="fr-FR" sz="2400" noProof="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8285037-FC50-DE66-4DE7-FF34016847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9972" y="1048512"/>
            <a:ext cx="8714235" cy="5809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3891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3683DE5-929B-CE37-D62F-8F66157FAB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noProof="0" dirty="0"/>
              <a:t>Fonction LET – </a:t>
            </a:r>
            <a:r>
              <a:rPr lang="fr-FR" noProof="0" dirty="0" err="1"/>
              <a:t>AstuceS</a:t>
            </a:r>
            <a:r>
              <a:rPr lang="fr-FR" noProof="0" dirty="0"/>
              <a:t> de pro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55E6952-440F-55CB-1A6C-07C1A48652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0635" y="2221992"/>
            <a:ext cx="10974129" cy="3739896"/>
          </a:xfrm>
        </p:spPr>
        <p:txBody>
          <a:bodyPr numCol="2">
            <a:normAutofit fontScale="77500" lnSpcReduction="20000"/>
          </a:bodyPr>
          <a:lstStyle/>
          <a:p>
            <a:r>
              <a:rPr lang="fr-FR" noProof="0" dirty="0"/>
              <a:t>Utilisation des _</a:t>
            </a:r>
          </a:p>
          <a:p>
            <a:pPr lvl="1"/>
            <a:r>
              <a:rPr lang="fr-FR" noProof="0" dirty="0"/>
              <a:t>Au début de la variable</a:t>
            </a:r>
          </a:p>
          <a:p>
            <a:pPr lvl="1"/>
            <a:r>
              <a:rPr lang="fr-FR" noProof="0" dirty="0"/>
              <a:t>Pour remplacer les espaces</a:t>
            </a:r>
          </a:p>
          <a:p>
            <a:pPr lvl="1"/>
            <a:r>
              <a:rPr lang="fr-FR" noProof="0" dirty="0"/>
              <a:t>Aussi pour les lambdas</a:t>
            </a:r>
          </a:p>
          <a:p>
            <a:r>
              <a:rPr lang="fr-FR" noProof="0" dirty="0" err="1"/>
              <a:t>ALT+Entrée</a:t>
            </a:r>
            <a:endParaRPr lang="fr-FR" noProof="0" dirty="0"/>
          </a:p>
          <a:p>
            <a:r>
              <a:rPr lang="fr-FR" noProof="0" dirty="0"/>
              <a:t>Débogage de pro : _</a:t>
            </a:r>
            <a:r>
              <a:rPr lang="fr-FR" noProof="0" dirty="0" err="1"/>
              <a:t>Resultat</a:t>
            </a:r>
            <a:r>
              <a:rPr lang="fr-FR" noProof="0" dirty="0"/>
              <a:t> comme variable pour pouvoir faire du pas à pas.</a:t>
            </a:r>
          </a:p>
          <a:p>
            <a:r>
              <a:rPr lang="fr-FR" noProof="0" dirty="0"/>
              <a:t>Technique de performance de calcul</a:t>
            </a:r>
          </a:p>
          <a:p>
            <a:r>
              <a:rPr lang="fr-FR" noProof="0" dirty="0"/>
              <a:t>Ordre logique de déclaration : valeurs de base, calculs intermédiaires, calculs complexes</a:t>
            </a:r>
          </a:p>
          <a:p>
            <a:r>
              <a:rPr lang="fr-FR" noProof="0" dirty="0"/>
              <a:t>Commenter une formule LET</a:t>
            </a:r>
          </a:p>
          <a:p>
            <a:r>
              <a:rPr lang="fr-FR" noProof="0" dirty="0"/>
              <a:t>Utiliser SIERREUR pour rapidement identifier les erreurs</a:t>
            </a:r>
          </a:p>
          <a:p>
            <a:r>
              <a:rPr lang="fr-FR" noProof="0" dirty="0"/>
              <a:t>CTRL+MAJ+U</a:t>
            </a:r>
          </a:p>
          <a:p>
            <a:r>
              <a:rPr lang="fr-FR" noProof="0" dirty="0"/>
              <a:t>Une variable peut stocker un tableau au complet, </a:t>
            </a:r>
            <a:br>
              <a:rPr lang="fr-FR" noProof="0" dirty="0"/>
            </a:br>
            <a:r>
              <a:rPr lang="fr-FR" noProof="0" dirty="0"/>
              <a:t>comme par exemple un FILTRE qu’on peut ensuite réduire avec un PRENDRE</a:t>
            </a:r>
          </a:p>
          <a:p>
            <a:endParaRPr lang="fr-FR" noProof="0" dirty="0"/>
          </a:p>
          <a:p>
            <a:endParaRPr lang="fr-FR" noProof="0" dirty="0"/>
          </a:p>
          <a:p>
            <a:endParaRPr lang="fr-FR" noProof="0" dirty="0"/>
          </a:p>
          <a:p>
            <a:endParaRPr lang="fr-FR" noProof="0" dirty="0"/>
          </a:p>
          <a:p>
            <a:endParaRPr lang="fr-FR" noProof="0" dirty="0"/>
          </a:p>
          <a:p>
            <a:endParaRPr lang="fr-FR" noProof="0" dirty="0"/>
          </a:p>
          <a:p>
            <a:endParaRPr lang="fr-FR" noProof="0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F90EA19E-0019-C6BB-B731-72FCDB4434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8739" y="2942492"/>
            <a:ext cx="5873262" cy="3915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4039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3683DE5-929B-CE37-D62F-8F66157FAB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noProof="0" dirty="0"/>
              <a:t>Fonction LET – </a:t>
            </a:r>
            <a:r>
              <a:rPr lang="fr-FR" noProof="0" dirty="0" err="1"/>
              <a:t>AstuceS</a:t>
            </a:r>
            <a:r>
              <a:rPr lang="fr-FR" noProof="0" dirty="0"/>
              <a:t> de pro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55E6952-440F-55CB-1A6C-07C1A48652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0635" y="2221992"/>
            <a:ext cx="10974129" cy="3739896"/>
          </a:xfrm>
        </p:spPr>
        <p:txBody>
          <a:bodyPr numCol="2">
            <a:normAutofit/>
          </a:bodyPr>
          <a:lstStyle/>
          <a:p>
            <a:r>
              <a:rPr lang="fr-FR" noProof="0" dirty="0"/>
              <a:t>Une variable peut stocker un tableau au complet, </a:t>
            </a:r>
            <a:br>
              <a:rPr lang="fr-FR" noProof="0" dirty="0"/>
            </a:br>
            <a:r>
              <a:rPr lang="fr-FR" noProof="0" dirty="0"/>
              <a:t>comme par exemple un FILTRE qu’on peut ensuite réduire avec un PRENDRE</a:t>
            </a:r>
            <a:br>
              <a:rPr lang="fr-FR" noProof="0" dirty="0"/>
            </a:br>
            <a:br>
              <a:rPr lang="fr-FR" noProof="0" dirty="0"/>
            </a:br>
            <a:r>
              <a:rPr lang="fr-FR" noProof="0" dirty="0"/>
              <a:t>=LET(</a:t>
            </a:r>
            <a:br>
              <a:rPr lang="fr-FR" noProof="0" dirty="0"/>
            </a:br>
            <a:r>
              <a:rPr lang="fr-FR" noProof="0" dirty="0"/>
              <a:t>   lignes; FILTRE(A2:D100; C2:C100=59),</a:t>
            </a:r>
            <a:br>
              <a:rPr lang="fr-FR" noProof="0" dirty="0"/>
            </a:br>
            <a:r>
              <a:rPr lang="fr-FR" noProof="0" dirty="0"/>
              <a:t>   TRIER(PRENDRE(lignes; 20); 2; -1)</a:t>
            </a:r>
            <a:br>
              <a:rPr lang="fr-FR" noProof="0" dirty="0"/>
            </a:br>
            <a:r>
              <a:rPr lang="fr-FR" noProof="0" dirty="0"/>
              <a:t>   )</a:t>
            </a:r>
          </a:p>
          <a:p>
            <a:endParaRPr lang="fr-FR" noProof="0" dirty="0"/>
          </a:p>
          <a:p>
            <a:endParaRPr lang="fr-FR" noProof="0" dirty="0"/>
          </a:p>
          <a:p>
            <a:endParaRPr lang="fr-FR" noProof="0" dirty="0"/>
          </a:p>
          <a:p>
            <a:endParaRPr lang="fr-FR" noProof="0" dirty="0"/>
          </a:p>
          <a:p>
            <a:endParaRPr lang="fr-FR" noProof="0" dirty="0"/>
          </a:p>
          <a:p>
            <a:endParaRPr lang="fr-FR" noProof="0" dirty="0"/>
          </a:p>
          <a:p>
            <a:endParaRPr lang="fr-FR" noProof="0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F90EA19E-0019-C6BB-B731-72FCDB4434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8905" y="2535936"/>
            <a:ext cx="6483096" cy="432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6368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3683DE5-929B-CE37-D62F-8F66157FAB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noProof="0" dirty="0"/>
              <a:t>Fonction LET – </a:t>
            </a:r>
            <a:r>
              <a:rPr lang="fr-FR" noProof="0" dirty="0" err="1"/>
              <a:t>AstuceS</a:t>
            </a:r>
            <a:r>
              <a:rPr lang="fr-FR" noProof="0" dirty="0"/>
              <a:t> de pro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55E6952-440F-55CB-1A6C-07C1A48652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0635" y="2221992"/>
            <a:ext cx="10974129" cy="3739896"/>
          </a:xfrm>
        </p:spPr>
        <p:txBody>
          <a:bodyPr numCol="2">
            <a:normAutofit/>
          </a:bodyPr>
          <a:lstStyle/>
          <a:p>
            <a:r>
              <a:rPr lang="fr-FR" noProof="0" dirty="0"/>
              <a:t>Nommer les masques logiques</a:t>
            </a:r>
            <a:br>
              <a:rPr lang="fr-FR" noProof="0" dirty="0"/>
            </a:br>
            <a:r>
              <a:rPr lang="fr-FR" noProof="0" dirty="0"/>
              <a:t>=LET(</a:t>
            </a:r>
            <a:br>
              <a:rPr lang="fr-FR" noProof="0" dirty="0"/>
            </a:br>
            <a:r>
              <a:rPr lang="fr-FR" noProof="0" dirty="0"/>
              <a:t>data; A2:D100;</a:t>
            </a:r>
            <a:br>
              <a:rPr lang="fr-FR" noProof="0" dirty="0"/>
            </a:br>
            <a:r>
              <a:rPr lang="fr-FR" noProof="0" dirty="0" err="1"/>
              <a:t>ok_region</a:t>
            </a:r>
            <a:r>
              <a:rPr lang="fr-FR" noProof="0" dirty="0"/>
              <a:t>; B2:B100="East";</a:t>
            </a:r>
            <a:br>
              <a:rPr lang="fr-FR" noProof="0" dirty="0"/>
            </a:br>
            <a:r>
              <a:rPr lang="fr-FR" noProof="0" dirty="0" err="1"/>
              <a:t>ok_marge</a:t>
            </a:r>
            <a:r>
              <a:rPr lang="fr-FR" noProof="0" dirty="0"/>
              <a:t>; D2:D100&gt;0.2;</a:t>
            </a:r>
            <a:br>
              <a:rPr lang="fr-FR" noProof="0" dirty="0"/>
            </a:br>
            <a:r>
              <a:rPr lang="fr-FR" noProof="0" dirty="0"/>
              <a:t>FILTRE(data; </a:t>
            </a:r>
            <a:r>
              <a:rPr lang="fr-FR" noProof="0" dirty="0" err="1"/>
              <a:t>ok_region</a:t>
            </a:r>
            <a:r>
              <a:rPr lang="fr-FR" noProof="0" dirty="0"/>
              <a:t>*</a:t>
            </a:r>
            <a:r>
              <a:rPr lang="fr-FR" noProof="0" dirty="0" err="1"/>
              <a:t>ok_marge</a:t>
            </a:r>
            <a:r>
              <a:rPr lang="fr-FR" noProof="0" dirty="0"/>
              <a:t>; "No data")</a:t>
            </a:r>
            <a:br>
              <a:rPr lang="fr-FR" noProof="0" dirty="0"/>
            </a:br>
            <a:r>
              <a:rPr lang="fr-FR" noProof="0" dirty="0"/>
              <a:t>)</a:t>
            </a:r>
          </a:p>
          <a:p>
            <a:r>
              <a:rPr lang="fr-FR" noProof="0" dirty="0"/>
              <a:t>Advanced Formula Editor</a:t>
            </a:r>
          </a:p>
          <a:p>
            <a:endParaRPr lang="fr-FR" noProof="0" dirty="0"/>
          </a:p>
          <a:p>
            <a:endParaRPr lang="fr-FR" noProof="0" dirty="0"/>
          </a:p>
          <a:p>
            <a:endParaRPr lang="fr-FR" noProof="0" dirty="0"/>
          </a:p>
          <a:p>
            <a:endParaRPr lang="fr-FR" noProof="0" dirty="0"/>
          </a:p>
          <a:p>
            <a:endParaRPr lang="fr-FR" noProof="0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F90EA19E-0019-C6BB-B731-72FCDB4434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7989" y="2221992"/>
            <a:ext cx="6954012" cy="4636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5412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66EA90-55CE-4024-C5A7-7268173EEF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90DD85-86CA-9023-8FD9-6339272EAA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noProof="0" dirty="0"/>
              <a:t>BONUS, de LET à LAMBDA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3449C2B-4199-C923-E65B-4C18A5D798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5129" y="2189272"/>
            <a:ext cx="10691265" cy="373989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fr-FR" noProof="0" dirty="0"/>
              <a:t>ÉTAPE 1 — Prototyper avec LET :</a:t>
            </a:r>
            <a:br>
              <a:rPr lang="fr-FR" noProof="0" dirty="0"/>
            </a:br>
            <a:r>
              <a:rPr lang="fr-FR" noProof="0" dirty="0"/>
              <a:t> =LET( longueur, B2, largeur, B3, longueur * largeur )</a:t>
            </a:r>
          </a:p>
          <a:p>
            <a:pPr marL="0" indent="0">
              <a:buNone/>
            </a:pPr>
            <a:endParaRPr lang="fr-FR" noProof="0" dirty="0"/>
          </a:p>
          <a:p>
            <a:pPr marL="0" indent="0">
              <a:buNone/>
            </a:pPr>
            <a:r>
              <a:rPr lang="fr-FR" noProof="0" dirty="0"/>
              <a:t>ÉTAPE 2 — Convertir en LAMBDA : </a:t>
            </a:r>
            <a:br>
              <a:rPr lang="fr-FR" noProof="0" dirty="0"/>
            </a:br>
            <a:r>
              <a:rPr lang="fr-FR" noProof="0" dirty="0"/>
              <a:t>=LAMBDA( longueur, largeur, longueur * largeur )(B2, B3) </a:t>
            </a:r>
          </a:p>
          <a:p>
            <a:pPr marL="0" indent="0">
              <a:buNone/>
            </a:pPr>
            <a:endParaRPr lang="fr-FR" noProof="0" dirty="0"/>
          </a:p>
          <a:p>
            <a:pPr marL="0" indent="0">
              <a:buNone/>
            </a:pPr>
            <a:r>
              <a:rPr lang="fr-FR" noProof="0" dirty="0"/>
              <a:t>ÉTAPE 3 — Nommer dans le Gestionnaire de noms :</a:t>
            </a:r>
          </a:p>
          <a:p>
            <a:pPr marL="0" indent="0">
              <a:buNone/>
            </a:pPr>
            <a:r>
              <a:rPr lang="fr-FR" noProof="0" dirty="0"/>
              <a:t> =LAMBDA( longueur, largeur, longueur * largeur ) </a:t>
            </a:r>
          </a:p>
          <a:p>
            <a:pPr marL="0" indent="0">
              <a:buNone/>
            </a:pPr>
            <a:r>
              <a:rPr lang="fr-FR" noProof="0" dirty="0"/>
              <a:t>→ Nom : </a:t>
            </a:r>
            <a:r>
              <a:rPr lang="fr-FR" noProof="0" dirty="0" err="1"/>
              <a:t>aireRectangle</a:t>
            </a:r>
            <a:r>
              <a:rPr lang="fr-FR" noProof="0" dirty="0"/>
              <a:t> → utilisable partout : =</a:t>
            </a:r>
            <a:r>
              <a:rPr lang="fr-FR" noProof="0" dirty="0" err="1"/>
              <a:t>aireRectangle</a:t>
            </a:r>
            <a:r>
              <a:rPr lang="fr-FR" noProof="0" dirty="0"/>
              <a:t>(B2,B3)</a:t>
            </a:r>
          </a:p>
          <a:p>
            <a:pPr lvl="1"/>
            <a:endParaRPr lang="fr-FR" noProof="0" dirty="0"/>
          </a:p>
        </p:txBody>
      </p:sp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6CB401AA-23FE-715E-BD81-27A647EFC466}"/>
              </a:ext>
            </a:extLst>
          </p:cNvPr>
          <p:cNvCxnSpPr/>
          <p:nvPr/>
        </p:nvCxnSpPr>
        <p:spPr>
          <a:xfrm>
            <a:off x="4691817" y="2909772"/>
            <a:ext cx="3528646" cy="8206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4D7CE94D-EE00-7A5F-E1BB-9AABBB83DC0D}"/>
              </a:ext>
            </a:extLst>
          </p:cNvPr>
          <p:cNvCxnSpPr>
            <a:cxnSpLocks/>
          </p:cNvCxnSpPr>
          <p:nvPr/>
        </p:nvCxnSpPr>
        <p:spPr>
          <a:xfrm>
            <a:off x="6066438" y="2909772"/>
            <a:ext cx="2580674" cy="8206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3DA593A9-D0B0-AD32-363A-5F27A57B5656}"/>
              </a:ext>
            </a:extLst>
          </p:cNvPr>
          <p:cNvSpPr/>
          <p:nvPr/>
        </p:nvSpPr>
        <p:spPr>
          <a:xfrm>
            <a:off x="2485129" y="3721152"/>
            <a:ext cx="5617038" cy="356310"/>
          </a:xfrm>
          <a:prstGeom prst="rect">
            <a:avLst/>
          </a:prstGeom>
          <a:solidFill>
            <a:srgbClr val="734B67">
              <a:alpha val="5882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noProof="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5724B84-8EBD-413B-D5FF-999F8F93505C}"/>
              </a:ext>
            </a:extLst>
          </p:cNvPr>
          <p:cNvSpPr/>
          <p:nvPr/>
        </p:nvSpPr>
        <p:spPr>
          <a:xfrm>
            <a:off x="2485129" y="5028744"/>
            <a:ext cx="5735334" cy="356310"/>
          </a:xfrm>
          <a:prstGeom prst="rect">
            <a:avLst/>
          </a:prstGeom>
          <a:solidFill>
            <a:srgbClr val="734B67">
              <a:alpha val="5882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noProof="0" dirty="0"/>
          </a:p>
        </p:txBody>
      </p:sp>
      <p:cxnSp>
        <p:nvCxnSpPr>
          <p:cNvPr id="16" name="Connecteur : en angle 15">
            <a:extLst>
              <a:ext uri="{FF2B5EF4-FFF2-40B4-BE49-F238E27FC236}">
                <a16:creationId xmlns:a16="http://schemas.microsoft.com/office/drawing/2014/main" id="{2336DD0F-FEEB-293D-8D66-69B1BC15B34D}"/>
              </a:ext>
            </a:extLst>
          </p:cNvPr>
          <p:cNvCxnSpPr>
            <a:stCxn id="9" idx="1"/>
            <a:endCxn id="14" idx="1"/>
          </p:cNvCxnSpPr>
          <p:nvPr/>
        </p:nvCxnSpPr>
        <p:spPr>
          <a:xfrm rot="10800000" flipV="1">
            <a:off x="2485129" y="3899307"/>
            <a:ext cx="12700" cy="1307592"/>
          </a:xfrm>
          <a:prstGeom prst="bentConnector3">
            <a:avLst>
              <a:gd name="adj1" fmla="val 180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 6">
            <a:extLst>
              <a:ext uri="{FF2B5EF4-FFF2-40B4-BE49-F238E27FC236}">
                <a16:creationId xmlns:a16="http://schemas.microsoft.com/office/drawing/2014/main" id="{7E33DA18-3F47-48DB-CD6D-1CCDE15DD1B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2731" b="36757"/>
          <a:stretch>
            <a:fillRect/>
          </a:stretch>
        </p:blipFill>
        <p:spPr>
          <a:xfrm>
            <a:off x="644909" y="1482140"/>
            <a:ext cx="1784494" cy="2018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056173"/>
      </p:ext>
    </p:extLst>
  </p:cSld>
  <p:clrMapOvr>
    <a:masterClrMapping/>
  </p:clrMapOvr>
</p:sld>
</file>

<file path=ppt/theme/theme1.xml><?xml version="1.0" encoding="utf-8"?>
<a:theme xmlns:a="http://schemas.openxmlformats.org/drawingml/2006/main" name="ChronicleVTI">
  <a:themeElements>
    <a:clrScheme name="Couleurs_XLerateur">
      <a:dk1>
        <a:srgbClr val="646E64"/>
      </a:dk1>
      <a:lt1>
        <a:srgbClr val="F8F8F8"/>
      </a:lt1>
      <a:dk2>
        <a:srgbClr val="75897D"/>
      </a:dk2>
      <a:lt2>
        <a:srgbClr val="FFFFFF"/>
      </a:lt2>
      <a:accent1>
        <a:srgbClr val="BAC5C1"/>
      </a:accent1>
      <a:accent2>
        <a:srgbClr val="758985"/>
      </a:accent2>
      <a:accent3>
        <a:srgbClr val="6EBF60"/>
      </a:accent3>
      <a:accent4>
        <a:srgbClr val="35692B"/>
      </a:accent4>
      <a:accent5>
        <a:srgbClr val="A72D00"/>
      </a:accent5>
      <a:accent6>
        <a:srgbClr val="FF713F"/>
      </a:accent6>
      <a:hlink>
        <a:srgbClr val="284E20"/>
      </a:hlink>
      <a:folHlink>
        <a:srgbClr val="964E20"/>
      </a:folHlink>
    </a:clrScheme>
    <a:fontScheme name="Univers Calisto">
      <a:majorFont>
        <a:latin typeface="Univers Condensed"/>
        <a:ea typeface=""/>
        <a:cs typeface=""/>
      </a:majorFont>
      <a:minorFont>
        <a:latin typeface="Calisto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 w="12700" cap="flat" cmpd="sng" algn="ctr">
          <a:noFill/>
          <a:prstDash val="solid"/>
          <a:miter lim="800000"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chemeClr val="accent1">
                  <a:shade val="50000"/>
                </a:schemeClr>
              </a:solidFill>
              <a:prstDash val="solid"/>
              <a:miter lim="800000"/>
            </a14:hiddenLine>
          </a:ext>
        </a:extLst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ChronicleVTI" id="{508E4D90-5116-4BF0-876B-3F422DD1F65F}" vid="{AA21DC3D-92A8-43A4-8358-ED428371CD55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9957EA7A59CE140911F53607E9626AA" ma:contentTypeVersion="18" ma:contentTypeDescription="Crée un document." ma:contentTypeScope="" ma:versionID="92aa1a0e85c5812f70d13cd86b3e52ed">
  <xsd:schema xmlns:xsd="http://www.w3.org/2001/XMLSchema" xmlns:xs="http://www.w3.org/2001/XMLSchema" xmlns:p="http://schemas.microsoft.com/office/2006/metadata/properties" xmlns:ns3="a996a34b-5f79-4cc3-a3fe-3461cdb9147c" xmlns:ns4="f933ab3b-8a69-4925-a04c-bc3b275cbab5" targetNamespace="http://schemas.microsoft.com/office/2006/metadata/properties" ma:root="true" ma:fieldsID="270ce2c73af575fcc1d9fb210a7199a9" ns3:_="" ns4:_="">
    <xsd:import namespace="a996a34b-5f79-4cc3-a3fe-3461cdb9147c"/>
    <xsd:import namespace="f933ab3b-8a69-4925-a04c-bc3b275cbab5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AutoTags" minOccurs="0"/>
                <xsd:element ref="ns3:MediaLengthInSecond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3:_activity" minOccurs="0"/>
                <xsd:element ref="ns3:MediaServiceObjectDetectorVersions" minOccurs="0"/>
                <xsd:element ref="ns3:MediaServiceSearchProperties" minOccurs="0"/>
                <xsd:element ref="ns3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996a34b-5f79-4cc3-a3fe-3461cdb9147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SystemTags" ma:index="25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933ab3b-8a69-4925-a04c-bc3b275cbab5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Partage du hachage d’indicateur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a996a34b-5f79-4cc3-a3fe-3461cdb9147c" xsi:nil="true"/>
  </documentManagement>
</p:properties>
</file>

<file path=customXml/itemProps1.xml><?xml version="1.0" encoding="utf-8"?>
<ds:datastoreItem xmlns:ds="http://schemas.openxmlformats.org/officeDocument/2006/customXml" ds:itemID="{1562EF4C-6439-4243-8FBB-FD8729AE0E6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B0707AB-3324-4953-9B76-1CF64951E5A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996a34b-5f79-4cc3-a3fe-3461cdb9147c"/>
    <ds:schemaRef ds:uri="f933ab3b-8a69-4925-a04c-bc3b275cbab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203C45D-23BC-4CE0-904D-E3515EEA2FA2}">
  <ds:schemaRefs>
    <ds:schemaRef ds:uri="a996a34b-5f79-4cc3-a3fe-3461cdb9147c"/>
    <ds:schemaRef ds:uri="f933ab3b-8a69-4925-a04c-bc3b275cbab5"/>
    <ds:schemaRef ds:uri="http://schemas.microsoft.com/office/infopath/2007/PartnerControls"/>
    <ds:schemaRef ds:uri="http://schemas.microsoft.com/office/2006/documentManagement/types"/>
    <ds:schemaRef ds:uri="http://schemas.microsoft.com/office/2006/metadata/properties"/>
    <ds:schemaRef ds:uri="http://purl.org/dc/elements/1.1/"/>
    <ds:schemaRef ds:uri="http://purl.org/dc/terms/"/>
    <ds:schemaRef ds:uri="http://www.w3.org/XML/1998/namespace"/>
    <ds:schemaRef ds:uri="http://schemas.openxmlformats.org/package/2006/metadata/core-propertie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2155</TotalTime>
  <Words>609</Words>
  <Application>Microsoft Office PowerPoint</Application>
  <PresentationFormat>Grand écran</PresentationFormat>
  <Paragraphs>85</Paragraphs>
  <Slides>15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15</vt:i4>
      </vt:variant>
    </vt:vector>
  </HeadingPairs>
  <TitlesOfParts>
    <vt:vector size="19" baseType="lpstr">
      <vt:lpstr>Arial</vt:lpstr>
      <vt:lpstr>Calisto MT</vt:lpstr>
      <vt:lpstr>Univers Condensed</vt:lpstr>
      <vt:lpstr>ChronicleVTI</vt:lpstr>
      <vt:lpstr>Présentation PowerPoint</vt:lpstr>
      <vt:lpstr>Vos objectifs ?</vt:lpstr>
      <vt:lpstr>Quelques exemples</vt:lpstr>
      <vt:lpstr>Les bases des fonctions propagées dans Excel </vt:lpstr>
      <vt:lpstr>Fonction LET </vt:lpstr>
      <vt:lpstr>Fonction LET – AstuceS de pro</vt:lpstr>
      <vt:lpstr>Fonction LET – AstuceS de pro</vt:lpstr>
      <vt:lpstr>Fonction LET – AstuceS de pro</vt:lpstr>
      <vt:lpstr>BONUS, de LET à LAMBDA</vt:lpstr>
      <vt:lpstr>BONUS, de LET à LAMBDA</vt:lpstr>
      <vt:lpstr>Fonction FILTRE</vt:lpstr>
      <vt:lpstr>Utilisation de l’IA</vt:lpstr>
      <vt:lpstr>Co-création d'un GPT spécialisé à vos besoins. </vt:lpstr>
      <vt:lpstr>Pour créer un GPT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Gaetan Mourmant</dc:creator>
  <cp:lastModifiedBy>Gaetan Mourmant</cp:lastModifiedBy>
  <cp:revision>13</cp:revision>
  <dcterms:created xsi:type="dcterms:W3CDTF">2025-07-21T15:56:30Z</dcterms:created>
  <dcterms:modified xsi:type="dcterms:W3CDTF">2026-04-02T20:31:10Z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0x01010099957EA7A59CE140911F53607E9626AA</vt:lpwstr>
  </property>
</Properties>
</file>