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"/>
  </p:notesMasterIdLst>
  <p:sldIdLst>
    <p:sldId id="267" r:id="rId2"/>
    <p:sldId id="259" r:id="rId3"/>
    <p:sldId id="257" r:id="rId4"/>
    <p:sldId id="258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282" autoAdjust="0"/>
    <p:restoredTop sz="94660"/>
  </p:normalViewPr>
  <p:slideViewPr>
    <p:cSldViewPr snapToGrid="0">
      <p:cViewPr varScale="1">
        <p:scale>
          <a:sx n="153" d="100"/>
          <a:sy n="153" d="100"/>
        </p:scale>
        <p:origin x="3204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4EA116-D50A-4C4B-944F-0BDF47C059B7}" type="datetimeFigureOut">
              <a:rPr lang="en-US" smtClean="0"/>
              <a:t>4/3/2026</a:t>
            </a:fld>
            <a:endParaRPr lang="en-US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B75DE5-660E-49F5-A1B0-1173D4560131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70498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DFC2451-FB54-85FA-6545-AF5249845C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96A970D-C15F-DE7C-77C7-FF609178022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318B3BC-4EAD-86B6-91DA-97A63190700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[Sources]
- User-provided logo image: /mnt/data/image-45.png
[/Sources]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CD7DB3-5E6D-2312-88FC-DDC42C7FA0C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2664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625099F-5EC9-6402-38FD-94E8FE97A0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DF628B0F-EE1E-EFC5-014D-BA2D2BB94CD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2F46F22-7662-1E40-A0CE-AEEAF073CC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B9002-A017-4BAB-902C-B5898C3EA92A}" type="datetimeFigureOut">
              <a:rPr lang="en-US" smtClean="0"/>
              <a:t>4/3/2026</a:t>
            </a:fld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BF984CB-2C23-9FBA-6B94-7E773E44BC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BF453E5-63B5-C16C-1941-A4C78012FF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9F6FF-79F0-4222-BC3A-BB9396E9BE9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695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AEC9EE2-3C4F-87BB-987D-1C06ECA064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6C8B7276-618B-8D79-076A-21603D4BEF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40D7D72-6297-1A97-3AB9-696A5C8D87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B9002-A017-4BAB-902C-B5898C3EA92A}" type="datetimeFigureOut">
              <a:rPr lang="en-US" smtClean="0"/>
              <a:t>4/3/2026</a:t>
            </a:fld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704FD3C-0FAC-1212-537B-7C7A8FC52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7F8EDDF-F1FE-79E9-EAC8-8962C22215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9F6FF-79F0-4222-BC3A-BB9396E9BE9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4020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B8D8F840-F2C6-B652-9F01-C097964D4E8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5501221E-401A-C51B-EC6A-3AC45821EC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68212B3-812B-D77B-DABA-7C17432321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B9002-A017-4BAB-902C-B5898C3EA92A}" type="datetimeFigureOut">
              <a:rPr lang="en-US" smtClean="0"/>
              <a:t>4/3/2026</a:t>
            </a:fld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29F901D-7798-7B7F-D72B-43A4225E58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E99D74E-D90D-40BA-54B9-FFDEF4DDE9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9F6FF-79F0-4222-BC3A-BB9396E9BE9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5442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XL_WHIT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164592"/>
          </a:xfrm>
          <a:prstGeom prst="rect">
            <a:avLst/>
          </a:prstGeom>
          <a:solidFill>
            <a:srgbClr val="A3DD17"/>
          </a:solidFill>
          <a:ln w="12700">
            <a:solidFill>
              <a:srgbClr val="A3DD17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3" name="Shape 1"/>
          <p:cNvSpPr/>
          <p:nvPr/>
        </p:nvSpPr>
        <p:spPr>
          <a:xfrm>
            <a:off x="0" y="6656832"/>
            <a:ext cx="12191695" cy="201168"/>
          </a:xfrm>
          <a:prstGeom prst="rect">
            <a:avLst/>
          </a:prstGeom>
          <a:solidFill>
            <a:srgbClr val="1F5D2B"/>
          </a:solidFill>
          <a:ln w="12700">
            <a:solidFill>
              <a:srgbClr val="1F5D2B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  <p:sp>
        <p:nvSpPr>
          <p:cNvPr id="4" name="Shape 2"/>
          <p:cNvSpPr/>
          <p:nvPr/>
        </p:nvSpPr>
        <p:spPr>
          <a:xfrm>
            <a:off x="8458200" y="438912"/>
            <a:ext cx="3337560" cy="822960"/>
          </a:xfrm>
          <a:prstGeom prst="rect">
            <a:avLst/>
          </a:prstGeom>
          <a:solidFill>
            <a:srgbClr val="F5FAEF"/>
          </a:solidFill>
          <a:ln w="12700">
            <a:solidFill>
              <a:srgbClr val="D8E7C0"/>
            </a:solidFill>
            <a:prstDash val="solid"/>
          </a:ln>
          <a:effectLst>
            <a:outerShdw blurRad="12700" dist="12700" dir="2700000" algn="bl" rotWithShape="0">
              <a:srgbClr val="000000">
                <a:alpha val="12000"/>
              </a:srgbClr>
            </a:outerShdw>
          </a:effectLst>
        </p:spPr>
        <p:txBody>
          <a:bodyPr/>
          <a:lstStyle/>
          <a:p>
            <a:endParaRPr lang="en-US"/>
          </a:p>
        </p:txBody>
      </p:sp>
      <p:pic>
        <p:nvPicPr>
          <p:cNvPr id="5" name="Image 0" descr="/mnt/data/image-45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04819" y="493776"/>
            <a:ext cx="2407746" cy="658368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713232" y="6419088"/>
            <a:ext cx="219456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marL="0" indent="0">
              <a:buNone/>
            </a:pPr>
            <a:r>
              <a:rPr lang="en-US" sz="1000" b="1" dirty="0">
                <a:solidFill>
                  <a:srgbClr val="FFFFFF"/>
                </a:solidFill>
                <a:latin typeface="Aptos" pitchFamily="34" charset="0"/>
                <a:ea typeface="Aptos" pitchFamily="34" charset="-122"/>
                <a:cs typeface="Aptos" pitchFamily="34" charset="-120"/>
              </a:rPr>
              <a:t>XLerateur.com</a:t>
            </a:r>
            <a:endParaRPr lang="en-US" sz="1000" dirty="0"/>
          </a:p>
        </p:txBody>
      </p:sp>
      <p:sp>
        <p:nvSpPr>
          <p:cNvPr id="7" name="Shape 4"/>
          <p:cNvSpPr/>
          <p:nvPr/>
        </p:nvSpPr>
        <p:spPr>
          <a:xfrm>
            <a:off x="502920" y="1078992"/>
            <a:ext cx="4023360" cy="0"/>
          </a:xfrm>
          <a:prstGeom prst="line">
            <a:avLst/>
          </a:prstGeom>
          <a:noFill/>
          <a:ln w="12700">
            <a:solidFill>
              <a:srgbClr val="A3DD17"/>
            </a:solidFill>
            <a:prstDash val="solid"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8847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7336C00-3557-02D7-38A1-38923C107E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756BC74-A020-0B78-1A32-F7DFF11F8B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4C97B25-8421-575E-AD7C-0E5A4289AE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B9002-A017-4BAB-902C-B5898C3EA92A}" type="datetimeFigureOut">
              <a:rPr lang="en-US" smtClean="0"/>
              <a:t>4/3/2026</a:t>
            </a:fld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23F40D4-D4C9-D9D8-40BA-71DEF8630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6B8D985-FF11-F43C-479A-B725AA7A00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9F6FF-79F0-4222-BC3A-BB9396E9BE9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21085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2FA3C9C-3C57-0587-720E-10F3F0C64B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8F9ADCC-B3AF-E8DF-20B9-433D40F2CD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6C3A8BF-6C5C-40CD-023A-507895D66F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B9002-A017-4BAB-902C-B5898C3EA92A}" type="datetimeFigureOut">
              <a:rPr lang="en-US" smtClean="0"/>
              <a:t>4/3/2026</a:t>
            </a:fld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E3268EC-66D4-ACC0-7B76-EA2A734EE9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F3DAFCC-F474-B9BA-A101-C8EF8DD41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9F6FF-79F0-4222-BC3A-BB9396E9BE9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4960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7D3D89A-6D58-5B74-A123-C9AD8AA6B2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9653E1E-AB3D-3C64-CDDF-05AF8E76CA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79D6CA22-C010-77CB-2D2B-62232360C4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BD19601-CF1E-1028-277E-E050564AF8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B9002-A017-4BAB-902C-B5898C3EA92A}" type="datetimeFigureOut">
              <a:rPr lang="en-US" smtClean="0"/>
              <a:t>4/3/2026</a:t>
            </a:fld>
            <a:endParaRPr lang="en-US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4D8CE19-86B1-97FE-DA29-5EFE818CB9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4FC648E-3A7A-AFDC-325E-1979960B2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9F6FF-79F0-4222-BC3A-BB9396E9BE9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3336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19F2EF9-04D4-B437-E98E-872797C747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03120A5-4B3F-6E54-B705-C444D70104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7CA6A444-0C89-5973-7557-9FA51757EB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2AE1B4AE-237A-0F3D-4BCA-242D7A93D0A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AF863C98-CEF8-6E6B-9BA3-603E655F590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DB675AEC-14E4-C510-575E-9C652B8894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B9002-A017-4BAB-902C-B5898C3EA92A}" type="datetimeFigureOut">
              <a:rPr lang="en-US" smtClean="0"/>
              <a:t>4/3/2026</a:t>
            </a:fld>
            <a:endParaRPr lang="en-US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F12CF4A5-436E-A5D1-264F-914E1F8D70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F69CA4A4-D0FD-E57B-3031-0416CA0AF9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9F6FF-79F0-4222-BC3A-BB9396E9BE9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15129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34BDFDE-AD45-6B49-6ACB-331D90E172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2E43913B-CC60-13BC-50D2-71DF7654CB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B9002-A017-4BAB-902C-B5898C3EA92A}" type="datetimeFigureOut">
              <a:rPr lang="en-US" smtClean="0"/>
              <a:t>4/3/2026</a:t>
            </a:fld>
            <a:endParaRPr lang="en-US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2316F53E-0280-ACE5-AAB8-E06CCC9A28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995CE57D-F317-37BD-E9E8-6D5135A493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9F6FF-79F0-4222-BC3A-BB9396E9BE9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715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A5D18091-48B7-6C79-EBE4-822F3515B1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B9002-A017-4BAB-902C-B5898C3EA92A}" type="datetimeFigureOut">
              <a:rPr lang="en-US" smtClean="0"/>
              <a:t>4/3/2026</a:t>
            </a:fld>
            <a:endParaRPr lang="en-US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366889B9-4EF6-F85A-855F-B55D4945B9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42BC5044-CD34-4756-DE0B-F7FEE790D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9F6FF-79F0-4222-BC3A-BB9396E9BE9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8079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35A280B-3728-D061-0C76-49C5AD3FE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DE3A0DD-D483-1DC6-5CB0-C50F19EB2C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5B05E7B8-551F-78BC-D34D-F33F65C00E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45B54338-C22F-F207-35A6-51ED117E0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B9002-A017-4BAB-902C-B5898C3EA92A}" type="datetimeFigureOut">
              <a:rPr lang="en-US" smtClean="0"/>
              <a:t>4/3/2026</a:t>
            </a:fld>
            <a:endParaRPr lang="en-US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D343CE0-F4F5-4644-4558-25F3F47C7E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156C9E3-2503-849F-564E-E48ED1504B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9F6FF-79F0-4222-BC3A-BB9396E9BE9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54861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D005093-2FEC-3B4A-5E6B-1073386497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CC78B8FC-5B3A-3846-C623-E7FDD48714A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44AB774E-7ABD-A5DB-F058-27A0FBF429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53ED82B-EA44-8067-3B39-FBC04FF401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0B9002-A017-4BAB-902C-B5898C3EA92A}" type="datetimeFigureOut">
              <a:rPr lang="en-US" smtClean="0"/>
              <a:t>4/3/2026</a:t>
            </a:fld>
            <a:endParaRPr lang="en-US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1A55015-5C2F-70DE-104B-61E136BC1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25A980BB-CC2B-9D64-9DDD-C5C65C3C09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69F6FF-79F0-4222-BC3A-BB9396E9BE9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66875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ED3D95DF-86FD-3B09-80C0-8761EFCD49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5106DDF-7893-A0DB-1A7A-0AA1820DB8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4DFE8D3-086E-0B23-3CB5-0DC8C1D1AD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10B9002-A017-4BAB-902C-B5898C3EA92A}" type="datetimeFigureOut">
              <a:rPr lang="en-US" smtClean="0"/>
              <a:t>4/3/2026</a:t>
            </a:fld>
            <a:endParaRPr lang="en-US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83C0B0C-DF88-4C6F-29BF-826C7E2FE6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C812E35-564E-1E3C-0521-92BF5971BA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D69F6FF-79F0-4222-BC3A-BB9396E9BE9D}" type="slidenum">
              <a:rPr lang="en-US" smtClean="0"/>
              <a:t>‹N°›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2701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support.microsoft.com/fr-fr/office/fonction-copilot-5849821b-755d-4030-a38b-9e20be0cbf62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EA6009-D8EF-B9D5-1676-B1F72811BF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>
            <a:extLst>
              <a:ext uri="{FF2B5EF4-FFF2-40B4-BE49-F238E27FC236}">
                <a16:creationId xmlns:a16="http://schemas.microsoft.com/office/drawing/2014/main" id="{3E140F47-89C4-410B-731B-9E4B8F20EBD7}"/>
              </a:ext>
            </a:extLst>
          </p:cNvPr>
          <p:cNvSpPr/>
          <p:nvPr/>
        </p:nvSpPr>
        <p:spPr>
          <a:xfrm>
            <a:off x="0" y="0"/>
            <a:ext cx="12191695" cy="182880"/>
          </a:xfrm>
          <a:prstGeom prst="rect">
            <a:avLst/>
          </a:prstGeom>
          <a:solidFill>
            <a:srgbClr val="A3DD17"/>
          </a:solidFill>
          <a:ln w="12700">
            <a:solidFill>
              <a:srgbClr val="A3DD17"/>
            </a:solidFill>
            <a:prstDash val="solid"/>
          </a:ln>
        </p:spPr>
        <p:txBody>
          <a:bodyPr/>
          <a:lstStyle/>
          <a:p>
            <a:endParaRPr lang="fr-FR" noProof="0" dirty="0"/>
          </a:p>
        </p:txBody>
      </p:sp>
      <p:sp>
        <p:nvSpPr>
          <p:cNvPr id="3" name="Shape 1">
            <a:extLst>
              <a:ext uri="{FF2B5EF4-FFF2-40B4-BE49-F238E27FC236}">
                <a16:creationId xmlns:a16="http://schemas.microsoft.com/office/drawing/2014/main" id="{44A236ED-27E0-920F-793D-8A300142064A}"/>
              </a:ext>
            </a:extLst>
          </p:cNvPr>
          <p:cNvSpPr/>
          <p:nvPr/>
        </p:nvSpPr>
        <p:spPr>
          <a:xfrm>
            <a:off x="0" y="6309360"/>
            <a:ext cx="12191695" cy="548640"/>
          </a:xfrm>
          <a:prstGeom prst="rect">
            <a:avLst/>
          </a:prstGeom>
          <a:solidFill>
            <a:srgbClr val="1F5D2B"/>
          </a:solidFill>
          <a:ln w="12700">
            <a:solidFill>
              <a:srgbClr val="1F5D2B"/>
            </a:solidFill>
            <a:prstDash val="solid"/>
          </a:ln>
        </p:spPr>
        <p:txBody>
          <a:bodyPr/>
          <a:lstStyle/>
          <a:p>
            <a:endParaRPr lang="fr-FR" noProof="0" dirty="0"/>
          </a:p>
        </p:txBody>
      </p:sp>
      <p:pic>
        <p:nvPicPr>
          <p:cNvPr id="8" name="Image 7" descr="Intégrer l’IA dans Power Query">
            <a:extLst>
              <a:ext uri="{FF2B5EF4-FFF2-40B4-BE49-F238E27FC236}">
                <a16:creationId xmlns:a16="http://schemas.microsoft.com/office/drawing/2014/main" id="{D2250BFC-4429-E7C8-2AF8-6D8D2D62FE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545" y="1265129"/>
            <a:ext cx="7547269" cy="50339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51076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2677E9BE-7AB6-49B5-EB29-CB932E68A82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0193"/>
          <a:stretch>
            <a:fillRect/>
          </a:stretch>
        </p:blipFill>
        <p:spPr>
          <a:xfrm>
            <a:off x="0" y="3953435"/>
            <a:ext cx="4851353" cy="2904564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F387E854-9537-60C5-7430-5F13295426D3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r>
              <a:rPr lang="fr-FR" b="1" noProof="0" dirty="0">
                <a:solidFill>
                  <a:srgbClr val="1F5D2B"/>
                </a:solidFill>
                <a:latin typeface="Aptos Display" pitchFamily="34" charset="0"/>
              </a:rPr>
              <a:t>ATTENTION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9297D5D-B452-75A3-FA25-B5E1C64C062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9247" y="1506071"/>
            <a:ext cx="11125199" cy="2447362"/>
          </a:xfrm>
        </p:spPr>
        <p:txBody>
          <a:bodyPr numCol="2">
            <a:normAutofit lnSpcReduction="10000"/>
          </a:bodyPr>
          <a:lstStyle/>
          <a:p>
            <a:r>
              <a:rPr lang="fr-FR" noProof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Comme toute utilisation de l’IA à distance, des données sont envoyés vers les serveurs des fournisseurs d’accès (</a:t>
            </a:r>
            <a:r>
              <a:rPr lang="fr-FR" noProof="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OpenAI</a:t>
            </a:r>
            <a:r>
              <a:rPr lang="fr-FR" noProof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etc.)</a:t>
            </a:r>
          </a:p>
          <a:p>
            <a:r>
              <a:rPr lang="fr-FR" noProof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Anonymisation? </a:t>
            </a:r>
          </a:p>
          <a:p>
            <a:r>
              <a:rPr lang="fr-FR" noProof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C’est probablement déjà le cas sans que vous ne le sachiez?</a:t>
            </a:r>
          </a:p>
          <a:p>
            <a:pPr lvl="1"/>
            <a:r>
              <a:rPr lang="fr-FR" noProof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Gmail</a:t>
            </a:r>
          </a:p>
          <a:p>
            <a:pPr lvl="1"/>
            <a:r>
              <a:rPr lang="fr-FR" noProof="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Onedrive</a:t>
            </a:r>
            <a:endParaRPr lang="fr-FR" noProof="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lvl="1"/>
            <a:r>
              <a:rPr lang="fr-FR" noProof="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Copilot</a:t>
            </a:r>
            <a:r>
              <a:rPr lang="fr-FR" noProof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(alimenté par </a:t>
            </a:r>
            <a:r>
              <a:rPr lang="fr-FR" noProof="0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OpenAI</a:t>
            </a:r>
            <a:r>
              <a:rPr lang="fr-FR" noProof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)</a:t>
            </a:r>
          </a:p>
          <a:p>
            <a:pPr marL="457200" lvl="1" indent="0">
              <a:buNone/>
            </a:pPr>
            <a:r>
              <a:rPr lang="fr-FR" noProof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	</a:t>
            </a:r>
          </a:p>
        </p:txBody>
      </p:sp>
      <p:sp>
        <p:nvSpPr>
          <p:cNvPr id="6" name="Shape 0">
            <a:extLst>
              <a:ext uri="{FF2B5EF4-FFF2-40B4-BE49-F238E27FC236}">
                <a16:creationId xmlns:a16="http://schemas.microsoft.com/office/drawing/2014/main" id="{82C3091F-EACE-0C40-525D-830A5A80B535}"/>
              </a:ext>
            </a:extLst>
          </p:cNvPr>
          <p:cNvSpPr/>
          <p:nvPr/>
        </p:nvSpPr>
        <p:spPr>
          <a:xfrm>
            <a:off x="0" y="0"/>
            <a:ext cx="12191695" cy="164592"/>
          </a:xfrm>
          <a:prstGeom prst="rect">
            <a:avLst/>
          </a:prstGeom>
          <a:solidFill>
            <a:srgbClr val="A3DD17"/>
          </a:solidFill>
          <a:ln w="12700">
            <a:solidFill>
              <a:srgbClr val="A3DD17"/>
            </a:solidFill>
            <a:prstDash val="solid"/>
          </a:ln>
        </p:spPr>
        <p:txBody>
          <a:bodyPr/>
          <a:lstStyle/>
          <a:p>
            <a:endParaRPr lang="fr-FR" noProof="0" dirty="0"/>
          </a:p>
        </p:txBody>
      </p:sp>
      <p:sp>
        <p:nvSpPr>
          <p:cNvPr id="7" name="Shape 1">
            <a:extLst>
              <a:ext uri="{FF2B5EF4-FFF2-40B4-BE49-F238E27FC236}">
                <a16:creationId xmlns:a16="http://schemas.microsoft.com/office/drawing/2014/main" id="{A0777D50-5F8D-877D-73E0-D7CDA5222BC7}"/>
              </a:ext>
            </a:extLst>
          </p:cNvPr>
          <p:cNvSpPr/>
          <p:nvPr/>
        </p:nvSpPr>
        <p:spPr>
          <a:xfrm>
            <a:off x="0" y="6601968"/>
            <a:ext cx="12191695" cy="256032"/>
          </a:xfrm>
          <a:prstGeom prst="rect">
            <a:avLst/>
          </a:prstGeom>
          <a:solidFill>
            <a:srgbClr val="1F5D2B"/>
          </a:solidFill>
          <a:ln w="12700">
            <a:solidFill>
              <a:srgbClr val="1F5D2B"/>
            </a:solidFill>
            <a:prstDash val="solid"/>
          </a:ln>
        </p:spPr>
        <p:txBody>
          <a:bodyPr/>
          <a:lstStyle/>
          <a:p>
            <a:endParaRPr lang="fr-FR" noProof="0" dirty="0"/>
          </a:p>
        </p:txBody>
      </p:sp>
      <p:sp>
        <p:nvSpPr>
          <p:cNvPr id="8" name="Shape 2">
            <a:extLst>
              <a:ext uri="{FF2B5EF4-FFF2-40B4-BE49-F238E27FC236}">
                <a16:creationId xmlns:a16="http://schemas.microsoft.com/office/drawing/2014/main" id="{F854BBFD-2BBE-FEC7-CBB8-778E087BF46D}"/>
              </a:ext>
            </a:extLst>
          </p:cNvPr>
          <p:cNvSpPr/>
          <p:nvPr/>
        </p:nvSpPr>
        <p:spPr>
          <a:xfrm>
            <a:off x="-4716" y="1310223"/>
            <a:ext cx="3108960" cy="0"/>
          </a:xfrm>
          <a:prstGeom prst="line">
            <a:avLst/>
          </a:prstGeom>
          <a:noFill/>
          <a:ln w="12700">
            <a:solidFill>
              <a:srgbClr val="DCECB5"/>
            </a:solidFill>
            <a:prstDash val="solid"/>
          </a:ln>
        </p:spPr>
        <p:txBody>
          <a:bodyPr/>
          <a:lstStyle/>
          <a:p>
            <a:endParaRPr lang="fr-FR" noProof="0" dirty="0"/>
          </a:p>
        </p:txBody>
      </p:sp>
      <p:pic>
        <p:nvPicPr>
          <p:cNvPr id="10" name="Image 0" descr="/mnt/data/image-45.png">
            <a:extLst>
              <a:ext uri="{FF2B5EF4-FFF2-40B4-BE49-F238E27FC236}">
                <a16:creationId xmlns:a16="http://schemas.microsoft.com/office/drawing/2014/main" id="{86394039-8F8F-4673-101F-56128BD00C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31891" y="82296"/>
            <a:ext cx="2753333" cy="752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8179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43E920E-121C-87DA-A6D2-9CF2DA69DE7B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  <a:ln/>
        </p:spPr>
        <p:txBody>
          <a:bodyPr vert="horz" wrap="square" lIns="0" tIns="0" rIns="0" bIns="0" rtlCol="0" anchor="ctr">
            <a:normAutofit/>
          </a:bodyPr>
          <a:lstStyle/>
          <a:p>
            <a:r>
              <a:rPr lang="fr-FR" b="1" noProof="0" dirty="0">
                <a:solidFill>
                  <a:srgbClr val="1F5D2B"/>
                </a:solidFill>
                <a:latin typeface="Aptos Display" pitchFamily="34" charset="0"/>
              </a:rPr>
              <a:t>=COPILOT() – Rapidement affiner le prompt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B51E827-AAF5-FA5B-3C0A-76A5D8E69D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77430" y="1825625"/>
            <a:ext cx="7176370" cy="4351338"/>
          </a:xfrm>
        </p:spPr>
        <p:txBody>
          <a:bodyPr/>
          <a:lstStyle/>
          <a:p>
            <a:r>
              <a:rPr lang="fr-FR" noProof="0" dirty="0"/>
              <a:t>Tout d’abord, =COPILOT()</a:t>
            </a:r>
          </a:p>
          <a:p>
            <a:pPr lvl="1"/>
            <a:r>
              <a:rPr lang="fr-FR" noProof="0" dirty="0"/>
              <a:t>Version </a:t>
            </a:r>
            <a:r>
              <a:rPr lang="fr-FR" noProof="0" dirty="0" err="1"/>
              <a:t>insider</a:t>
            </a:r>
            <a:r>
              <a:rPr lang="fr-FR" noProof="0" dirty="0"/>
              <a:t> + office 365 Pro</a:t>
            </a:r>
          </a:p>
          <a:p>
            <a:pPr lvl="1"/>
            <a:r>
              <a:rPr lang="fr-FR" noProof="0" dirty="0">
                <a:hlinkClick r:id="rId2"/>
              </a:rPr>
              <a:t>https://support.microsoft.com/fr-fr/office/fonction-copilot-5849821b-755d-4030-a38b-9e20be0cbf62</a:t>
            </a:r>
            <a:r>
              <a:rPr lang="fr-FR" noProof="0" dirty="0"/>
              <a:t> </a:t>
            </a:r>
          </a:p>
          <a:p>
            <a:r>
              <a:rPr lang="fr-FR" noProof="0" dirty="0"/>
              <a:t>Testons le fichier ensemble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130DCB8C-393E-D934-B141-80D363A879D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05633" y="807928"/>
            <a:ext cx="4572000" cy="6858000"/>
          </a:xfrm>
          <a:prstGeom prst="rect">
            <a:avLst/>
          </a:prstGeom>
        </p:spPr>
      </p:pic>
      <p:sp>
        <p:nvSpPr>
          <p:cNvPr id="6" name="Shape 0">
            <a:extLst>
              <a:ext uri="{FF2B5EF4-FFF2-40B4-BE49-F238E27FC236}">
                <a16:creationId xmlns:a16="http://schemas.microsoft.com/office/drawing/2014/main" id="{4371BC19-227D-E998-DBF8-612554D2CC8F}"/>
              </a:ext>
            </a:extLst>
          </p:cNvPr>
          <p:cNvSpPr/>
          <p:nvPr/>
        </p:nvSpPr>
        <p:spPr>
          <a:xfrm>
            <a:off x="0" y="0"/>
            <a:ext cx="12191695" cy="164592"/>
          </a:xfrm>
          <a:prstGeom prst="rect">
            <a:avLst/>
          </a:prstGeom>
          <a:solidFill>
            <a:srgbClr val="A3DD17"/>
          </a:solidFill>
          <a:ln w="12700">
            <a:solidFill>
              <a:srgbClr val="A3DD17"/>
            </a:solidFill>
            <a:prstDash val="solid"/>
          </a:ln>
        </p:spPr>
        <p:txBody>
          <a:bodyPr/>
          <a:lstStyle/>
          <a:p>
            <a:endParaRPr lang="fr-FR" noProof="0" dirty="0"/>
          </a:p>
        </p:txBody>
      </p:sp>
      <p:sp>
        <p:nvSpPr>
          <p:cNvPr id="7" name="Shape 1">
            <a:extLst>
              <a:ext uri="{FF2B5EF4-FFF2-40B4-BE49-F238E27FC236}">
                <a16:creationId xmlns:a16="http://schemas.microsoft.com/office/drawing/2014/main" id="{A7005760-B767-B9FF-4712-BA60FCF5D401}"/>
              </a:ext>
            </a:extLst>
          </p:cNvPr>
          <p:cNvSpPr/>
          <p:nvPr/>
        </p:nvSpPr>
        <p:spPr>
          <a:xfrm>
            <a:off x="0" y="6601968"/>
            <a:ext cx="12191695" cy="256032"/>
          </a:xfrm>
          <a:prstGeom prst="rect">
            <a:avLst/>
          </a:prstGeom>
          <a:solidFill>
            <a:srgbClr val="1F5D2B"/>
          </a:solidFill>
          <a:ln w="12700">
            <a:solidFill>
              <a:srgbClr val="1F5D2B"/>
            </a:solidFill>
            <a:prstDash val="solid"/>
          </a:ln>
        </p:spPr>
        <p:txBody>
          <a:bodyPr/>
          <a:lstStyle/>
          <a:p>
            <a:endParaRPr lang="fr-FR" noProof="0" dirty="0"/>
          </a:p>
        </p:txBody>
      </p:sp>
      <p:sp>
        <p:nvSpPr>
          <p:cNvPr id="8" name="Shape 2">
            <a:extLst>
              <a:ext uri="{FF2B5EF4-FFF2-40B4-BE49-F238E27FC236}">
                <a16:creationId xmlns:a16="http://schemas.microsoft.com/office/drawing/2014/main" id="{031E7AD2-817B-A0C0-D4A2-D27DCCFA9ADD}"/>
              </a:ext>
            </a:extLst>
          </p:cNvPr>
          <p:cNvSpPr/>
          <p:nvPr/>
        </p:nvSpPr>
        <p:spPr>
          <a:xfrm>
            <a:off x="-4716" y="1310223"/>
            <a:ext cx="3108960" cy="0"/>
          </a:xfrm>
          <a:prstGeom prst="line">
            <a:avLst/>
          </a:prstGeom>
          <a:noFill/>
          <a:ln w="12700">
            <a:solidFill>
              <a:srgbClr val="DCECB5"/>
            </a:solidFill>
            <a:prstDash val="solid"/>
          </a:ln>
        </p:spPr>
        <p:txBody>
          <a:bodyPr/>
          <a:lstStyle/>
          <a:p>
            <a:endParaRPr lang="fr-FR" noProof="0" dirty="0"/>
          </a:p>
        </p:txBody>
      </p:sp>
      <p:pic>
        <p:nvPicPr>
          <p:cNvPr id="11" name="Image 0" descr="/mnt/data/image-45.png">
            <a:extLst>
              <a:ext uri="{FF2B5EF4-FFF2-40B4-BE49-F238E27FC236}">
                <a16:creationId xmlns:a16="http://schemas.microsoft.com/office/drawing/2014/main" id="{998E639B-04A8-56BF-817D-68762B2BFF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31891" y="82296"/>
            <a:ext cx="2753333" cy="752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607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765F45A-4541-FC07-17FD-198269185899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  <a:ln/>
        </p:spPr>
        <p:txBody>
          <a:bodyPr vert="horz" wrap="square" lIns="0" tIns="0" rIns="0" bIns="0" rtlCol="0" anchor="ctr">
            <a:normAutofit/>
          </a:bodyPr>
          <a:lstStyle/>
          <a:p>
            <a:r>
              <a:rPr lang="fr-FR" b="1" noProof="0" dirty="0">
                <a:solidFill>
                  <a:srgbClr val="1F5D2B"/>
                </a:solidFill>
                <a:latin typeface="Aptos Display" pitchFamily="34" charset="0"/>
              </a:rPr>
              <a:t>Création de la fonction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E69ECA9-4238-45FF-C92A-10196D2DCB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593915" cy="4351338"/>
          </a:xfrm>
        </p:spPr>
        <p:txBody>
          <a:bodyPr/>
          <a:lstStyle/>
          <a:p>
            <a:r>
              <a:rPr lang="fr-FR" noProof="0" dirty="0"/>
              <a:t>Évidemment, on va utiliser l’IA.</a:t>
            </a:r>
          </a:p>
          <a:p>
            <a:r>
              <a:rPr lang="fr-FR" noProof="0" dirty="0"/>
              <a:t>Besoin d’une clef API. J’utilise </a:t>
            </a:r>
            <a:r>
              <a:rPr lang="fr-FR" noProof="0" dirty="0" err="1"/>
              <a:t>OpenAI</a:t>
            </a:r>
            <a:r>
              <a:rPr lang="fr-FR" noProof="0" dirty="0"/>
              <a:t>, mais on doit pouvoir faire la même chose avec Claude ou Mistral.</a:t>
            </a:r>
          </a:p>
          <a:p>
            <a:endParaRPr lang="fr-FR" noProof="0" dirty="0"/>
          </a:p>
        </p:txBody>
      </p:sp>
      <p:sp>
        <p:nvSpPr>
          <p:cNvPr id="4" name="Shape 0">
            <a:extLst>
              <a:ext uri="{FF2B5EF4-FFF2-40B4-BE49-F238E27FC236}">
                <a16:creationId xmlns:a16="http://schemas.microsoft.com/office/drawing/2014/main" id="{3415C831-B7DF-2C81-AAEC-71D5009F8DB9}"/>
              </a:ext>
            </a:extLst>
          </p:cNvPr>
          <p:cNvSpPr/>
          <p:nvPr/>
        </p:nvSpPr>
        <p:spPr>
          <a:xfrm>
            <a:off x="0" y="0"/>
            <a:ext cx="12191695" cy="164592"/>
          </a:xfrm>
          <a:prstGeom prst="rect">
            <a:avLst/>
          </a:prstGeom>
          <a:solidFill>
            <a:srgbClr val="A3DD17"/>
          </a:solidFill>
          <a:ln w="12700">
            <a:solidFill>
              <a:srgbClr val="A3DD17"/>
            </a:solidFill>
            <a:prstDash val="solid"/>
          </a:ln>
        </p:spPr>
        <p:txBody>
          <a:bodyPr/>
          <a:lstStyle/>
          <a:p>
            <a:endParaRPr lang="fr-FR" noProof="0" dirty="0"/>
          </a:p>
        </p:txBody>
      </p:sp>
      <p:sp>
        <p:nvSpPr>
          <p:cNvPr id="5" name="Shape 1">
            <a:extLst>
              <a:ext uri="{FF2B5EF4-FFF2-40B4-BE49-F238E27FC236}">
                <a16:creationId xmlns:a16="http://schemas.microsoft.com/office/drawing/2014/main" id="{869544CE-E65F-ACE0-51E9-DCEBC6A46FBC}"/>
              </a:ext>
            </a:extLst>
          </p:cNvPr>
          <p:cNvSpPr/>
          <p:nvPr/>
        </p:nvSpPr>
        <p:spPr>
          <a:xfrm>
            <a:off x="0" y="6601968"/>
            <a:ext cx="12191695" cy="256032"/>
          </a:xfrm>
          <a:prstGeom prst="rect">
            <a:avLst/>
          </a:prstGeom>
          <a:solidFill>
            <a:srgbClr val="1F5D2B"/>
          </a:solidFill>
          <a:ln w="12700">
            <a:solidFill>
              <a:srgbClr val="1F5D2B"/>
            </a:solidFill>
            <a:prstDash val="solid"/>
          </a:ln>
        </p:spPr>
        <p:txBody>
          <a:bodyPr/>
          <a:lstStyle/>
          <a:p>
            <a:endParaRPr lang="fr-FR" noProof="0" dirty="0"/>
          </a:p>
        </p:txBody>
      </p:sp>
      <p:sp>
        <p:nvSpPr>
          <p:cNvPr id="6" name="Shape 2">
            <a:extLst>
              <a:ext uri="{FF2B5EF4-FFF2-40B4-BE49-F238E27FC236}">
                <a16:creationId xmlns:a16="http://schemas.microsoft.com/office/drawing/2014/main" id="{16D46FF2-83F7-28A0-9600-33C6830F857A}"/>
              </a:ext>
            </a:extLst>
          </p:cNvPr>
          <p:cNvSpPr/>
          <p:nvPr/>
        </p:nvSpPr>
        <p:spPr>
          <a:xfrm>
            <a:off x="-4716" y="1310223"/>
            <a:ext cx="3108960" cy="0"/>
          </a:xfrm>
          <a:prstGeom prst="line">
            <a:avLst/>
          </a:prstGeom>
          <a:noFill/>
          <a:ln w="12700">
            <a:solidFill>
              <a:srgbClr val="DCECB5"/>
            </a:solidFill>
            <a:prstDash val="solid"/>
          </a:ln>
        </p:spPr>
        <p:txBody>
          <a:bodyPr/>
          <a:lstStyle/>
          <a:p>
            <a:endParaRPr lang="fr-FR" noProof="0" dirty="0"/>
          </a:p>
        </p:txBody>
      </p:sp>
      <p:pic>
        <p:nvPicPr>
          <p:cNvPr id="8" name="Image 0" descr="/mnt/data/image-45.png">
            <a:extLst>
              <a:ext uri="{FF2B5EF4-FFF2-40B4-BE49-F238E27FC236}">
                <a16:creationId xmlns:a16="http://schemas.microsoft.com/office/drawing/2014/main" id="{CD06E21B-3E0A-7D86-AD41-D9062D7DF3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31891" y="82296"/>
            <a:ext cx="2753333" cy="752865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A83A65FC-C643-7D84-CF2F-A4047BE77E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76164" y="2955795"/>
            <a:ext cx="5853308" cy="3902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92524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9F24130-E7B1-9D89-0245-0C4935CF1738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  <a:ln/>
        </p:spPr>
        <p:txBody>
          <a:bodyPr vert="horz" wrap="square" lIns="0" tIns="0" rIns="0" bIns="0" rtlCol="0" anchor="ctr">
            <a:normAutofit/>
          </a:bodyPr>
          <a:lstStyle/>
          <a:p>
            <a:r>
              <a:rPr lang="fr-FR" b="1" noProof="0" dirty="0">
                <a:solidFill>
                  <a:srgbClr val="1F5D2B"/>
                </a:solidFill>
                <a:latin typeface="Aptos Display" pitchFamily="34" charset="0"/>
              </a:rPr>
              <a:t>Gérer le nombre de </a:t>
            </a:r>
            <a:r>
              <a:rPr lang="fr-FR" b="1" noProof="0" dirty="0" err="1">
                <a:solidFill>
                  <a:srgbClr val="1F5D2B"/>
                </a:solidFill>
                <a:latin typeface="Aptos Display" pitchFamily="34" charset="0"/>
              </a:rPr>
              <a:t>tokens</a:t>
            </a:r>
            <a:r>
              <a:rPr lang="fr-FR" b="1" noProof="0" dirty="0">
                <a:solidFill>
                  <a:srgbClr val="1F5D2B"/>
                </a:solidFill>
                <a:latin typeface="Aptos Display" pitchFamily="34" charset="0"/>
              </a:rPr>
              <a:t>?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03706B7-263F-6749-5D58-21A9032D2D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noProof="0" dirty="0"/>
              <a:t>Pourquoi?</a:t>
            </a:r>
          </a:p>
          <a:p>
            <a:endParaRPr lang="fr-FR" noProof="0" dirty="0"/>
          </a:p>
          <a:p>
            <a:r>
              <a:rPr lang="fr-FR" noProof="0" dirty="0"/>
              <a:t>Des idées?</a:t>
            </a:r>
          </a:p>
        </p:txBody>
      </p:sp>
      <p:sp>
        <p:nvSpPr>
          <p:cNvPr id="4" name="Shape 0">
            <a:extLst>
              <a:ext uri="{FF2B5EF4-FFF2-40B4-BE49-F238E27FC236}">
                <a16:creationId xmlns:a16="http://schemas.microsoft.com/office/drawing/2014/main" id="{A8F11C49-824E-59E8-B264-26DA9478B611}"/>
              </a:ext>
            </a:extLst>
          </p:cNvPr>
          <p:cNvSpPr/>
          <p:nvPr/>
        </p:nvSpPr>
        <p:spPr>
          <a:xfrm>
            <a:off x="0" y="0"/>
            <a:ext cx="12191695" cy="164592"/>
          </a:xfrm>
          <a:prstGeom prst="rect">
            <a:avLst/>
          </a:prstGeom>
          <a:solidFill>
            <a:srgbClr val="A3DD17"/>
          </a:solidFill>
          <a:ln w="12700">
            <a:solidFill>
              <a:srgbClr val="A3DD17"/>
            </a:solidFill>
            <a:prstDash val="solid"/>
          </a:ln>
        </p:spPr>
        <p:txBody>
          <a:bodyPr/>
          <a:lstStyle/>
          <a:p>
            <a:endParaRPr lang="fr-FR" noProof="0" dirty="0"/>
          </a:p>
        </p:txBody>
      </p:sp>
      <p:sp>
        <p:nvSpPr>
          <p:cNvPr id="5" name="Shape 1">
            <a:extLst>
              <a:ext uri="{FF2B5EF4-FFF2-40B4-BE49-F238E27FC236}">
                <a16:creationId xmlns:a16="http://schemas.microsoft.com/office/drawing/2014/main" id="{6BCFA61C-B129-CFBB-245D-34E9C81C05A8}"/>
              </a:ext>
            </a:extLst>
          </p:cNvPr>
          <p:cNvSpPr/>
          <p:nvPr/>
        </p:nvSpPr>
        <p:spPr>
          <a:xfrm>
            <a:off x="0" y="6601968"/>
            <a:ext cx="12191695" cy="256032"/>
          </a:xfrm>
          <a:prstGeom prst="rect">
            <a:avLst/>
          </a:prstGeom>
          <a:solidFill>
            <a:srgbClr val="1F5D2B"/>
          </a:solidFill>
          <a:ln w="12700">
            <a:solidFill>
              <a:srgbClr val="1F5D2B"/>
            </a:solidFill>
            <a:prstDash val="solid"/>
          </a:ln>
        </p:spPr>
        <p:txBody>
          <a:bodyPr/>
          <a:lstStyle/>
          <a:p>
            <a:endParaRPr lang="fr-FR" noProof="0" dirty="0"/>
          </a:p>
        </p:txBody>
      </p:sp>
      <p:sp>
        <p:nvSpPr>
          <p:cNvPr id="6" name="Shape 2">
            <a:extLst>
              <a:ext uri="{FF2B5EF4-FFF2-40B4-BE49-F238E27FC236}">
                <a16:creationId xmlns:a16="http://schemas.microsoft.com/office/drawing/2014/main" id="{51920636-7C3D-04C8-1C7C-39F72F10CD5E}"/>
              </a:ext>
            </a:extLst>
          </p:cNvPr>
          <p:cNvSpPr/>
          <p:nvPr/>
        </p:nvSpPr>
        <p:spPr>
          <a:xfrm>
            <a:off x="-4716" y="1310223"/>
            <a:ext cx="3108960" cy="0"/>
          </a:xfrm>
          <a:prstGeom prst="line">
            <a:avLst/>
          </a:prstGeom>
          <a:noFill/>
          <a:ln w="12700">
            <a:solidFill>
              <a:srgbClr val="DCECB5"/>
            </a:solidFill>
            <a:prstDash val="solid"/>
          </a:ln>
        </p:spPr>
        <p:txBody>
          <a:bodyPr/>
          <a:lstStyle/>
          <a:p>
            <a:endParaRPr lang="fr-FR" noProof="0" dirty="0"/>
          </a:p>
        </p:txBody>
      </p:sp>
      <p:pic>
        <p:nvPicPr>
          <p:cNvPr id="7" name="Image 0" descr="/mnt/data/image-45.png">
            <a:extLst>
              <a:ext uri="{FF2B5EF4-FFF2-40B4-BE49-F238E27FC236}">
                <a16:creationId xmlns:a16="http://schemas.microsoft.com/office/drawing/2014/main" id="{98EC4568-EBC5-F4DB-D0E1-2BBD67424B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38362" y="0"/>
            <a:ext cx="2753333" cy="752865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8F2A75B2-7C0C-FBFF-C818-6C59D5F870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06887" y="3786688"/>
            <a:ext cx="4606968" cy="3071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1553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60A5FF-5C23-2042-9735-057F241E99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2333F2C-BC31-143B-DE5D-B7BBB67696E2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  <a:ln/>
        </p:spPr>
        <p:txBody>
          <a:bodyPr vert="horz" wrap="square" lIns="0" tIns="0" rIns="0" bIns="0" rtlCol="0" anchor="ctr">
            <a:normAutofit/>
          </a:bodyPr>
          <a:lstStyle/>
          <a:p>
            <a:r>
              <a:rPr lang="fr-FR" b="1" noProof="0" dirty="0">
                <a:solidFill>
                  <a:srgbClr val="1F5D2B"/>
                </a:solidFill>
                <a:latin typeface="Aptos Display" pitchFamily="34" charset="0"/>
              </a:rPr>
              <a:t>Gérer le nombre de </a:t>
            </a:r>
            <a:r>
              <a:rPr lang="fr-FR" b="1" noProof="0" dirty="0" err="1">
                <a:solidFill>
                  <a:srgbClr val="1F5D2B"/>
                </a:solidFill>
                <a:latin typeface="Aptos Display" pitchFamily="34" charset="0"/>
              </a:rPr>
              <a:t>tokens</a:t>
            </a:r>
            <a:r>
              <a:rPr lang="fr-FR" b="1" noProof="0" dirty="0">
                <a:solidFill>
                  <a:srgbClr val="1F5D2B"/>
                </a:solidFill>
                <a:latin typeface="Aptos Display" pitchFamily="34" charset="0"/>
              </a:rPr>
              <a:t>?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222B2A7-084A-20E1-3879-E4538658D0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noProof="0" dirty="0"/>
              <a:t>Actualisation incrémentielle</a:t>
            </a:r>
          </a:p>
          <a:p>
            <a:pPr lvl="1"/>
            <a:endParaRPr lang="fr-FR" noProof="0" dirty="0"/>
          </a:p>
          <a:p>
            <a:r>
              <a:rPr lang="fr-FR" noProof="0" dirty="0"/>
              <a:t>Ou bien, une fois le résultat connu, on le stocke ailleurs et on y fait référence et on n’actualise plus le résultat.</a:t>
            </a:r>
          </a:p>
          <a:p>
            <a:r>
              <a:rPr lang="fr-FR" noProof="0" dirty="0"/>
              <a:t>Ou bien, actualisation par date/heure</a:t>
            </a:r>
          </a:p>
          <a:p>
            <a:endParaRPr lang="fr-FR" noProof="0" dirty="0"/>
          </a:p>
        </p:txBody>
      </p:sp>
      <p:sp>
        <p:nvSpPr>
          <p:cNvPr id="4" name="Shape 0">
            <a:extLst>
              <a:ext uri="{FF2B5EF4-FFF2-40B4-BE49-F238E27FC236}">
                <a16:creationId xmlns:a16="http://schemas.microsoft.com/office/drawing/2014/main" id="{E7CF5A94-2878-9262-B532-A3C7BD23F8D1}"/>
              </a:ext>
            </a:extLst>
          </p:cNvPr>
          <p:cNvSpPr/>
          <p:nvPr/>
        </p:nvSpPr>
        <p:spPr>
          <a:xfrm>
            <a:off x="0" y="0"/>
            <a:ext cx="12191695" cy="164592"/>
          </a:xfrm>
          <a:prstGeom prst="rect">
            <a:avLst/>
          </a:prstGeom>
          <a:solidFill>
            <a:srgbClr val="A3DD17"/>
          </a:solidFill>
          <a:ln w="12700">
            <a:solidFill>
              <a:srgbClr val="A3DD17"/>
            </a:solidFill>
            <a:prstDash val="solid"/>
          </a:ln>
        </p:spPr>
        <p:txBody>
          <a:bodyPr/>
          <a:lstStyle/>
          <a:p>
            <a:endParaRPr lang="fr-FR" noProof="0" dirty="0"/>
          </a:p>
        </p:txBody>
      </p:sp>
      <p:sp>
        <p:nvSpPr>
          <p:cNvPr id="5" name="Shape 1">
            <a:extLst>
              <a:ext uri="{FF2B5EF4-FFF2-40B4-BE49-F238E27FC236}">
                <a16:creationId xmlns:a16="http://schemas.microsoft.com/office/drawing/2014/main" id="{B944A50D-124B-4BBD-1281-76445521349D}"/>
              </a:ext>
            </a:extLst>
          </p:cNvPr>
          <p:cNvSpPr/>
          <p:nvPr/>
        </p:nvSpPr>
        <p:spPr>
          <a:xfrm>
            <a:off x="0" y="6601968"/>
            <a:ext cx="12191695" cy="256032"/>
          </a:xfrm>
          <a:prstGeom prst="rect">
            <a:avLst/>
          </a:prstGeom>
          <a:solidFill>
            <a:srgbClr val="1F5D2B"/>
          </a:solidFill>
          <a:ln w="12700">
            <a:solidFill>
              <a:srgbClr val="1F5D2B"/>
            </a:solidFill>
            <a:prstDash val="solid"/>
          </a:ln>
        </p:spPr>
        <p:txBody>
          <a:bodyPr/>
          <a:lstStyle/>
          <a:p>
            <a:endParaRPr lang="fr-FR" noProof="0" dirty="0"/>
          </a:p>
        </p:txBody>
      </p:sp>
      <p:sp>
        <p:nvSpPr>
          <p:cNvPr id="6" name="Shape 2">
            <a:extLst>
              <a:ext uri="{FF2B5EF4-FFF2-40B4-BE49-F238E27FC236}">
                <a16:creationId xmlns:a16="http://schemas.microsoft.com/office/drawing/2014/main" id="{18682950-D293-1AA6-71D8-CBE0442589A0}"/>
              </a:ext>
            </a:extLst>
          </p:cNvPr>
          <p:cNvSpPr/>
          <p:nvPr/>
        </p:nvSpPr>
        <p:spPr>
          <a:xfrm>
            <a:off x="-4716" y="1310223"/>
            <a:ext cx="3108960" cy="0"/>
          </a:xfrm>
          <a:prstGeom prst="line">
            <a:avLst/>
          </a:prstGeom>
          <a:noFill/>
          <a:ln w="12700">
            <a:solidFill>
              <a:srgbClr val="DCECB5"/>
            </a:solidFill>
            <a:prstDash val="solid"/>
          </a:ln>
        </p:spPr>
        <p:txBody>
          <a:bodyPr/>
          <a:lstStyle/>
          <a:p>
            <a:endParaRPr lang="fr-FR" noProof="0" dirty="0"/>
          </a:p>
        </p:txBody>
      </p:sp>
      <p:pic>
        <p:nvPicPr>
          <p:cNvPr id="7" name="Image 0" descr="/mnt/data/image-45.png">
            <a:extLst>
              <a:ext uri="{FF2B5EF4-FFF2-40B4-BE49-F238E27FC236}">
                <a16:creationId xmlns:a16="http://schemas.microsoft.com/office/drawing/2014/main" id="{C2A94D2B-6AAF-CF56-52AE-7FD403AE5A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38362" y="0"/>
            <a:ext cx="2753333" cy="752865"/>
          </a:xfrm>
          <a:prstGeom prst="rect">
            <a:avLst/>
          </a:prstGeom>
        </p:spPr>
      </p:pic>
      <p:grpSp>
        <p:nvGrpSpPr>
          <p:cNvPr id="11" name="Groupe 10">
            <a:extLst>
              <a:ext uri="{FF2B5EF4-FFF2-40B4-BE49-F238E27FC236}">
                <a16:creationId xmlns:a16="http://schemas.microsoft.com/office/drawing/2014/main" id="{D42142CA-0913-8BE9-FFA6-2137BC563520}"/>
              </a:ext>
            </a:extLst>
          </p:cNvPr>
          <p:cNvGrpSpPr/>
          <p:nvPr/>
        </p:nvGrpSpPr>
        <p:grpSpPr>
          <a:xfrm>
            <a:off x="6764055" y="3194137"/>
            <a:ext cx="5558947" cy="3663864"/>
            <a:chOff x="6256751" y="3139509"/>
            <a:chExt cx="6066251" cy="3718491"/>
          </a:xfrm>
        </p:grpSpPr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8419BFDC-4D0C-CB1C-86D7-317CDA059E3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745266" y="3139509"/>
              <a:ext cx="5577736" cy="3718491"/>
            </a:xfrm>
            <a:prstGeom prst="rect">
              <a:avLst/>
            </a:prstGeom>
          </p:spPr>
        </p:pic>
        <p:sp>
          <p:nvSpPr>
            <p:cNvPr id="10" name="Forme libre : forme 9">
              <a:extLst>
                <a:ext uri="{FF2B5EF4-FFF2-40B4-BE49-F238E27FC236}">
                  <a16:creationId xmlns:a16="http://schemas.microsoft.com/office/drawing/2014/main" id="{5DE04F64-4D56-BB11-2E9D-A683DECF5ECE}"/>
                </a:ext>
              </a:extLst>
            </p:cNvPr>
            <p:cNvSpPr/>
            <p:nvPr/>
          </p:nvSpPr>
          <p:spPr>
            <a:xfrm>
              <a:off x="6256751" y="3432132"/>
              <a:ext cx="3400816" cy="1346547"/>
            </a:xfrm>
            <a:custGeom>
              <a:avLst/>
              <a:gdLst>
                <a:gd name="csX0" fmla="*/ 551145 w 3400816"/>
                <a:gd name="csY0" fmla="*/ 0 h 1346547"/>
                <a:gd name="csX1" fmla="*/ 3400816 w 3400816"/>
                <a:gd name="csY1" fmla="*/ 131523 h 1346547"/>
                <a:gd name="csX2" fmla="*/ 2974931 w 3400816"/>
                <a:gd name="csY2" fmla="*/ 870558 h 1346547"/>
                <a:gd name="csX3" fmla="*/ 1415441 w 3400816"/>
                <a:gd name="csY3" fmla="*/ 1346547 h 1346547"/>
                <a:gd name="csX4" fmla="*/ 0 w 3400816"/>
                <a:gd name="csY4" fmla="*/ 1146131 h 1346547"/>
                <a:gd name="csX5" fmla="*/ 551145 w 3400816"/>
                <a:gd name="csY5" fmla="*/ 0 h 1346547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</a:cxnLst>
              <a:rect l="l" t="t" r="r" b="b"/>
              <a:pathLst>
                <a:path w="3400816" h="1346547">
                  <a:moveTo>
                    <a:pt x="551145" y="0"/>
                  </a:moveTo>
                  <a:lnTo>
                    <a:pt x="3400816" y="131523"/>
                  </a:lnTo>
                  <a:lnTo>
                    <a:pt x="2974931" y="870558"/>
                  </a:lnTo>
                  <a:lnTo>
                    <a:pt x="1415441" y="1346547"/>
                  </a:lnTo>
                  <a:lnTo>
                    <a:pt x="0" y="1146131"/>
                  </a:lnTo>
                  <a:lnTo>
                    <a:pt x="551145" y="0"/>
                  </a:ln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3460730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B49B350-29D1-65E6-7C4C-B2FC583BF1F5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  <a:ln/>
        </p:spPr>
        <p:txBody>
          <a:bodyPr vert="horz" wrap="square" lIns="0" tIns="0" rIns="0" bIns="0" rtlCol="0" anchor="ctr">
            <a:normAutofit/>
          </a:bodyPr>
          <a:lstStyle/>
          <a:p>
            <a:r>
              <a:rPr lang="fr-FR" b="1" noProof="0" dirty="0">
                <a:solidFill>
                  <a:srgbClr val="1F5D2B"/>
                </a:solidFill>
                <a:latin typeface="Aptos Display" pitchFamily="34" charset="0"/>
              </a:rPr>
              <a:t>Affiner les prompts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9ADD693-B3E6-FE0A-D7D0-D9A531FD48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57501" y="1576243"/>
            <a:ext cx="7997537" cy="2206048"/>
          </a:xfrm>
        </p:spPr>
        <p:txBody>
          <a:bodyPr>
            <a:normAutofit fontScale="77500" lnSpcReduction="20000"/>
          </a:bodyPr>
          <a:lstStyle/>
          <a:p>
            <a:r>
              <a:rPr lang="fr-FR" noProof="0" dirty="0"/>
              <a:t>Demander à une autre IA d’écrire et d’affiner le prompt</a:t>
            </a:r>
          </a:p>
          <a:p>
            <a:r>
              <a:rPr lang="fr-FR" noProof="0" dirty="0"/>
              <a:t>Demander les éléments suivants : </a:t>
            </a:r>
          </a:p>
          <a:p>
            <a:pPr lvl="1"/>
            <a:r>
              <a:rPr lang="fr-FR" noProof="0" dirty="0"/>
              <a:t>Score de confiance dans les résultats du prompt (1=pas de confiance; 100 = confiance totale)</a:t>
            </a:r>
          </a:p>
          <a:p>
            <a:r>
              <a:rPr lang="fr-FR" noProof="0" dirty="0"/>
              <a:t>Sur =</a:t>
            </a:r>
            <a:r>
              <a:rPr lang="fr-FR" noProof="0" dirty="0" err="1"/>
              <a:t>Copilot</a:t>
            </a:r>
            <a:r>
              <a:rPr lang="fr-FR" noProof="0" dirty="0"/>
              <a:t>(), indiquer comment doit ressortir le résultat</a:t>
            </a:r>
          </a:p>
          <a:p>
            <a:r>
              <a:rPr lang="fr-FR" noProof="0" dirty="0"/>
              <a:t>Garder en tête ce qu’une IA de type LLM (Large </a:t>
            </a:r>
            <a:r>
              <a:rPr lang="fr-FR" noProof="0" dirty="0" err="1"/>
              <a:t>Language</a:t>
            </a:r>
            <a:r>
              <a:rPr lang="fr-FR" noProof="0" dirty="0"/>
              <a:t> Model) sait très bien faire (langage) et très mal faire (calculs)</a:t>
            </a:r>
          </a:p>
          <a:p>
            <a:endParaRPr lang="fr-FR" noProof="0" dirty="0"/>
          </a:p>
          <a:p>
            <a:endParaRPr lang="fr-FR" noProof="0" dirty="0"/>
          </a:p>
          <a:p>
            <a:endParaRPr lang="fr-FR" noProof="0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B52BD70-A067-71A4-EEC6-E0F02CF097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39882" y="1932709"/>
            <a:ext cx="7387937" cy="4925291"/>
          </a:xfrm>
          <a:prstGeom prst="rect">
            <a:avLst/>
          </a:prstGeom>
        </p:spPr>
      </p:pic>
      <p:sp>
        <p:nvSpPr>
          <p:cNvPr id="7" name="Shape 0">
            <a:extLst>
              <a:ext uri="{FF2B5EF4-FFF2-40B4-BE49-F238E27FC236}">
                <a16:creationId xmlns:a16="http://schemas.microsoft.com/office/drawing/2014/main" id="{62FB8DA6-D182-C559-AF9F-D56C37D63797}"/>
              </a:ext>
            </a:extLst>
          </p:cNvPr>
          <p:cNvSpPr/>
          <p:nvPr/>
        </p:nvSpPr>
        <p:spPr>
          <a:xfrm>
            <a:off x="0" y="0"/>
            <a:ext cx="12191695" cy="164592"/>
          </a:xfrm>
          <a:prstGeom prst="rect">
            <a:avLst/>
          </a:prstGeom>
          <a:solidFill>
            <a:srgbClr val="A3DD17"/>
          </a:solidFill>
          <a:ln w="12700">
            <a:solidFill>
              <a:srgbClr val="A3DD17"/>
            </a:solidFill>
            <a:prstDash val="solid"/>
          </a:ln>
        </p:spPr>
        <p:txBody>
          <a:bodyPr/>
          <a:lstStyle/>
          <a:p>
            <a:endParaRPr lang="fr-FR" noProof="0" dirty="0"/>
          </a:p>
        </p:txBody>
      </p:sp>
      <p:sp>
        <p:nvSpPr>
          <p:cNvPr id="8" name="Shape 1">
            <a:extLst>
              <a:ext uri="{FF2B5EF4-FFF2-40B4-BE49-F238E27FC236}">
                <a16:creationId xmlns:a16="http://schemas.microsoft.com/office/drawing/2014/main" id="{4F6950E6-6D6C-2089-AEB3-2C8F81ACF218}"/>
              </a:ext>
            </a:extLst>
          </p:cNvPr>
          <p:cNvSpPr/>
          <p:nvPr/>
        </p:nvSpPr>
        <p:spPr>
          <a:xfrm>
            <a:off x="0" y="6601968"/>
            <a:ext cx="12191695" cy="256032"/>
          </a:xfrm>
          <a:prstGeom prst="rect">
            <a:avLst/>
          </a:prstGeom>
          <a:solidFill>
            <a:srgbClr val="1F5D2B"/>
          </a:solidFill>
          <a:ln w="12700">
            <a:solidFill>
              <a:srgbClr val="1F5D2B"/>
            </a:solidFill>
            <a:prstDash val="solid"/>
          </a:ln>
        </p:spPr>
        <p:txBody>
          <a:bodyPr/>
          <a:lstStyle/>
          <a:p>
            <a:endParaRPr lang="fr-FR" noProof="0" dirty="0"/>
          </a:p>
        </p:txBody>
      </p:sp>
      <p:sp>
        <p:nvSpPr>
          <p:cNvPr id="9" name="Shape 2">
            <a:extLst>
              <a:ext uri="{FF2B5EF4-FFF2-40B4-BE49-F238E27FC236}">
                <a16:creationId xmlns:a16="http://schemas.microsoft.com/office/drawing/2014/main" id="{D26AB521-0EB5-9777-EB72-B749D3068367}"/>
              </a:ext>
            </a:extLst>
          </p:cNvPr>
          <p:cNvSpPr/>
          <p:nvPr/>
        </p:nvSpPr>
        <p:spPr>
          <a:xfrm>
            <a:off x="-4716" y="1310223"/>
            <a:ext cx="3108960" cy="0"/>
          </a:xfrm>
          <a:prstGeom prst="line">
            <a:avLst/>
          </a:prstGeom>
          <a:noFill/>
          <a:ln w="12700">
            <a:solidFill>
              <a:srgbClr val="DCECB5"/>
            </a:solidFill>
            <a:prstDash val="solid"/>
          </a:ln>
        </p:spPr>
        <p:txBody>
          <a:bodyPr/>
          <a:lstStyle/>
          <a:p>
            <a:endParaRPr lang="fr-FR" noProof="0" dirty="0"/>
          </a:p>
        </p:txBody>
      </p:sp>
      <p:pic>
        <p:nvPicPr>
          <p:cNvPr id="12" name="Image 0" descr="/mnt/data/image-45.png">
            <a:extLst>
              <a:ext uri="{FF2B5EF4-FFF2-40B4-BE49-F238E27FC236}">
                <a16:creationId xmlns:a16="http://schemas.microsoft.com/office/drawing/2014/main" id="{769DBAFF-6B75-68A4-A29E-B7D9DBA65D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31891" y="82296"/>
            <a:ext cx="2753333" cy="752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998925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3421</TotalTime>
  <Words>266</Words>
  <Application>Microsoft Office PowerPoint</Application>
  <PresentationFormat>Grand écran</PresentationFormat>
  <Paragraphs>34</Paragraphs>
  <Slides>7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7</vt:i4>
      </vt:variant>
    </vt:vector>
  </HeadingPairs>
  <TitlesOfParts>
    <vt:vector size="11" baseType="lpstr">
      <vt:lpstr>Aptos</vt:lpstr>
      <vt:lpstr>Aptos Display</vt:lpstr>
      <vt:lpstr>Arial</vt:lpstr>
      <vt:lpstr>Thème Office</vt:lpstr>
      <vt:lpstr>Présentation PowerPoint</vt:lpstr>
      <vt:lpstr>ATTENTION</vt:lpstr>
      <vt:lpstr>=COPILOT() – Rapidement affiner le prompt </vt:lpstr>
      <vt:lpstr>Création de la fonction</vt:lpstr>
      <vt:lpstr>Gérer le nombre de tokens?</vt:lpstr>
      <vt:lpstr>Gérer le nombre de tokens?</vt:lpstr>
      <vt:lpstr>Affiner les prompts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Gaetan Mourmant</dc:creator>
  <cp:lastModifiedBy>Gaetan Mourmant</cp:lastModifiedBy>
  <cp:revision>4</cp:revision>
  <dcterms:created xsi:type="dcterms:W3CDTF">2026-04-03T12:20:27Z</dcterms:created>
  <dcterms:modified xsi:type="dcterms:W3CDTF">2026-04-05T21:22:12Z</dcterms:modified>
</cp:coreProperties>
</file>